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8"/>
  </p:notesMasterIdLst>
  <p:sldIdLst>
    <p:sldId id="256" r:id="rId2"/>
    <p:sldId id="263" r:id="rId3"/>
    <p:sldId id="264" r:id="rId4"/>
    <p:sldId id="267" r:id="rId5"/>
    <p:sldId id="268" r:id="rId6"/>
    <p:sldId id="269" r:id="rId7"/>
  </p:sldIdLst>
  <p:sldSz cx="9144000" cy="5143500" type="screen16x9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ヒラギノ角ゴ Pro W3" charset="0"/>
        <a:cs typeface="ヒラギノ角ゴ Pro W3" charset="0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ヒラギノ角ゴ Pro W3" charset="0"/>
        <a:cs typeface="ヒラギノ角ゴ Pro W3" charset="0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ヒラギノ角ゴ Pro W3" charset="0"/>
        <a:cs typeface="ヒラギノ角ゴ Pro W3" charset="0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ヒラギノ角ゴ Pro W3" charset="0"/>
        <a:cs typeface="ヒラギノ角ゴ Pro W3" charset="0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ヒラギノ角ゴ Pro W3" charset="0"/>
        <a:cs typeface="ヒラギノ角ゴ Pro W3" charset="0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Calibri" charset="0"/>
        <a:ea typeface="ヒラギノ角ゴ Pro W3" charset="0"/>
        <a:cs typeface="ヒラギノ角ゴ Pro W3" charset="0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Calibri" charset="0"/>
        <a:ea typeface="ヒラギノ角ゴ Pro W3" charset="0"/>
        <a:cs typeface="ヒラギノ角ゴ Pro W3" charset="0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Calibri" charset="0"/>
        <a:ea typeface="ヒラギノ角ゴ Pro W3" charset="0"/>
        <a:cs typeface="ヒラギノ角ゴ Pro W3" charset="0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Calibri" charset="0"/>
        <a:ea typeface="ヒラギノ角ゴ Pro W3" charset="0"/>
        <a:cs typeface="ヒラギノ角ゴ Pro W3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162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96F"/>
    <a:srgbClr val="00098B"/>
    <a:srgbClr val="005DA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094"/>
    <p:restoredTop sz="71837"/>
  </p:normalViewPr>
  <p:slideViewPr>
    <p:cSldViewPr snapToGrid="0" snapToObjects="1">
      <p:cViewPr varScale="1">
        <p:scale>
          <a:sx n="107" d="100"/>
          <a:sy n="107" d="100"/>
        </p:scale>
        <p:origin x="1560" y="176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3A28DB1-074C-4943-9E68-CD5A0CE099FE}" type="datetimeFigureOut">
              <a:rPr lang="en-US" smtClean="0"/>
              <a:t>10/18/18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380F961-4FE1-8C4F-9DCE-799B4CE22F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26309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Background</a:t>
            </a:r>
          </a:p>
          <a:p>
            <a:endParaRPr lang="en-US" dirty="0"/>
          </a:p>
          <a:p>
            <a:r>
              <a:rPr lang="en-US" dirty="0"/>
              <a:t>The policy ensures that lame delegations appearing in the reverse DNS are acted upon by equipping the WHOIS with automatic checks, notifications to admin-c, tech-c and zone-c contacts of domain objects and removal of lame delegations after 30 days.</a:t>
            </a:r>
          </a:p>
          <a:p>
            <a:endParaRPr lang="en-US" dirty="0"/>
          </a:p>
          <a:p>
            <a:r>
              <a:rPr lang="en-US" dirty="0"/>
              <a:t>The</a:t>
            </a:r>
            <a:r>
              <a:rPr lang="en-US" baseline="0" dirty="0"/>
              <a:t> graph</a:t>
            </a:r>
            <a:r>
              <a:rPr lang="en-US" dirty="0"/>
              <a:t> shows</a:t>
            </a:r>
            <a:r>
              <a:rPr lang="en-US" baseline="0" dirty="0"/>
              <a:t> a</a:t>
            </a:r>
            <a:r>
              <a:rPr lang="en-US" dirty="0"/>
              <a:t> decrease</a:t>
            </a:r>
            <a:r>
              <a:rPr lang="en-US" baseline="0" dirty="0"/>
              <a:t> in the number of lame delegations over the past month from 40,000 that were originally detected upon implementation of the policy. </a:t>
            </a:r>
          </a:p>
          <a:p>
            <a:r>
              <a:rPr lang="en-US" baseline="0" dirty="0"/>
              <a:t>Actual number shows 25,000. </a:t>
            </a:r>
          </a:p>
          <a:p>
            <a:endParaRPr lang="en-US" baseline="0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80F961-4FE1-8C4F-9DCE-799B4CE22F40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250764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dirty="0"/>
              <a:t>Out-of region resources refer to Resources that were not delegated to the RIPE NCC by IANA.</a:t>
            </a:r>
          </a:p>
          <a:p>
            <a:r>
              <a:rPr lang="en-US" sz="1200" dirty="0"/>
              <a:t>It is now easier to create</a:t>
            </a:r>
            <a:r>
              <a:rPr lang="en-US" sz="1200" baseline="0" dirty="0"/>
              <a:t> route and route (6) objects in the AFRINIC IRR since AFRINIC has removed the need for the ASN holder to </a:t>
            </a:r>
            <a:r>
              <a:rPr lang="en-US" sz="1200" baseline="0" dirty="0" err="1"/>
              <a:t>authorise</a:t>
            </a:r>
            <a:r>
              <a:rPr lang="en-US" sz="1200" baseline="0" dirty="0"/>
              <a:t> any route or route 6 object in the AFRINIC IRR</a:t>
            </a:r>
          </a:p>
          <a:p>
            <a:r>
              <a:rPr lang="en-US" sz="1200" baseline="0" dirty="0"/>
              <a:t>The graph shows a sharp increase in AFRINIC IRR Adoption in September </a:t>
            </a:r>
            <a:r>
              <a:rPr lang="mr-IN" sz="1200" baseline="0" dirty="0"/>
              <a:t>–</a:t>
            </a:r>
            <a:r>
              <a:rPr lang="en-US" sz="1200" baseline="0" dirty="0"/>
              <a:t> October when RIPE NCC announced changes in its IRR. Number of route </a:t>
            </a:r>
            <a:r>
              <a:rPr lang="en-US" sz="1200" baseline="0" dirty="0" err="1"/>
              <a:t>objetcs</a:t>
            </a:r>
            <a:r>
              <a:rPr lang="en-US" sz="1200" baseline="0" dirty="0"/>
              <a:t> created shows 10,000. 37% membership of AFRINIC membership are using the IRR at October 2018.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80F961-4FE1-8C4F-9DCE-799B4CE22F40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67411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1200" b="1" dirty="0">
                <a:solidFill>
                  <a:schemeClr val="accent6">
                    <a:lumMod val="75000"/>
                  </a:schemeClr>
                </a:solidFill>
                <a:latin typeface="Helvetica" pitchFamily="2" charset="0"/>
              </a:rPr>
              <a:t>AFRINIC PDP-</a:t>
            </a:r>
            <a:r>
              <a:rPr lang="en-US" sz="1200" b="1" dirty="0" err="1">
                <a:solidFill>
                  <a:schemeClr val="accent6">
                    <a:lumMod val="75000"/>
                  </a:schemeClr>
                </a:solidFill>
                <a:latin typeface="Helvetica" pitchFamily="2" charset="0"/>
              </a:rPr>
              <a:t>bis</a:t>
            </a:r>
            <a:r>
              <a:rPr lang="en-US" sz="1200" dirty="0">
                <a:solidFill>
                  <a:schemeClr val="accent6"/>
                </a:solidFill>
              </a:rPr>
              <a:t>:</a:t>
            </a:r>
            <a:endParaRPr lang="en-US" sz="1200" dirty="0"/>
          </a:p>
          <a:p>
            <a:r>
              <a:rPr lang="en-US" sz="1200" b="0"/>
              <a:t>Proposes changes </a:t>
            </a:r>
            <a:r>
              <a:rPr lang="en-US" sz="1200" b="0" dirty="0"/>
              <a:t>to the current </a:t>
            </a:r>
            <a:r>
              <a:rPr lang="en-US" sz="1200" b="0" dirty="0">
                <a:solidFill>
                  <a:schemeClr val="accent6">
                    <a:lumMod val="75000"/>
                  </a:schemeClr>
                </a:solidFill>
                <a:latin typeface="Helvetica" pitchFamily="2" charset="0"/>
              </a:rPr>
              <a:t>PDP</a:t>
            </a:r>
            <a:r>
              <a:rPr lang="en-US" sz="1200" b="0" dirty="0"/>
              <a:t>, with clearer mechanisms for appeals and disputes, introduction of distinct phases in the policy proposal life cycle and more transparency around consensus-gauging.</a:t>
            </a:r>
          </a:p>
          <a:p>
            <a:endParaRPr lang="en-US" sz="1200" dirty="0"/>
          </a:p>
          <a:p>
            <a:pPr marL="0" indent="0">
              <a:buNone/>
            </a:pPr>
            <a:r>
              <a:rPr lang="en-US" sz="1200" b="1" dirty="0">
                <a:solidFill>
                  <a:schemeClr val="accent6">
                    <a:lumMod val="75000"/>
                  </a:schemeClr>
                </a:solidFill>
              </a:rPr>
              <a:t>Internet Number Resources’ Review:</a:t>
            </a:r>
          </a:p>
          <a:p>
            <a:r>
              <a:rPr lang="en-US" sz="1200" b="0" dirty="0"/>
              <a:t>Allows AFRINIC to conduct routine (or </a:t>
            </a:r>
            <a:r>
              <a:rPr lang="en-US" sz="1200" b="0" dirty="0">
                <a:solidFill>
                  <a:schemeClr val="accent6">
                    <a:lumMod val="75000"/>
                  </a:schemeClr>
                </a:solidFill>
                <a:latin typeface="Helvetica" pitchFamily="2" charset="0"/>
              </a:rPr>
              <a:t>whistle-blower triggered</a:t>
            </a:r>
            <a:r>
              <a:rPr lang="en-US" sz="1200" b="0" dirty="0"/>
              <a:t>) resource audits on members and provides for revocation of resources (and closure of members) that fail such audits (reviews).</a:t>
            </a:r>
          </a:p>
          <a:p>
            <a:endParaRPr lang="en-US" sz="1200" dirty="0"/>
          </a:p>
          <a:p>
            <a:pPr marL="0" indent="0">
              <a:buNone/>
            </a:pPr>
            <a:r>
              <a:rPr lang="en-US" sz="1200" b="1" dirty="0">
                <a:solidFill>
                  <a:schemeClr val="accent6">
                    <a:lumMod val="75000"/>
                  </a:schemeClr>
                </a:solidFill>
              </a:rPr>
              <a:t>IPv4 Soft Landing </a:t>
            </a:r>
            <a:r>
              <a:rPr lang="en-US" sz="1200" b="1" dirty="0" err="1">
                <a:solidFill>
                  <a:schemeClr val="accent6">
                    <a:lumMod val="75000"/>
                  </a:schemeClr>
                </a:solidFill>
              </a:rPr>
              <a:t>bis</a:t>
            </a:r>
            <a:r>
              <a:rPr lang="en-US" sz="1200" b="1" dirty="0">
                <a:solidFill>
                  <a:schemeClr val="accent6">
                    <a:lumMod val="75000"/>
                  </a:schemeClr>
                </a:solidFill>
              </a:rPr>
              <a:t>:</a:t>
            </a:r>
          </a:p>
          <a:p>
            <a:r>
              <a:rPr lang="en-US" sz="1200" b="0" dirty="0"/>
              <a:t>Complete replacement of the current </a:t>
            </a:r>
            <a:r>
              <a:rPr lang="en-US" sz="1200" b="0" dirty="0">
                <a:solidFill>
                  <a:schemeClr val="accent6">
                    <a:lumMod val="75000"/>
                  </a:schemeClr>
                </a:solidFill>
              </a:rPr>
              <a:t>Soft Landing policy (CPM 5.4)</a:t>
            </a:r>
          </a:p>
          <a:p>
            <a:r>
              <a:rPr lang="en-US" sz="1200" b="0" dirty="0"/>
              <a:t>New maximum allocation sizes </a:t>
            </a:r>
            <a:r>
              <a:rPr lang="en-US" sz="1200" b="0" dirty="0">
                <a:solidFill>
                  <a:schemeClr val="accent6">
                    <a:lumMod val="75000"/>
                  </a:schemeClr>
                </a:solidFill>
              </a:rPr>
              <a:t>(/18 </a:t>
            </a:r>
            <a:r>
              <a:rPr lang="en-US" sz="1200" b="0" dirty="0"/>
              <a:t>for phase 1 of exhaustion, </a:t>
            </a:r>
            <a:r>
              <a:rPr lang="en-US" sz="1200" b="0" dirty="0">
                <a:solidFill>
                  <a:schemeClr val="accent6">
                    <a:lumMod val="75000"/>
                  </a:schemeClr>
                </a:solidFill>
              </a:rPr>
              <a:t>/22 </a:t>
            </a:r>
            <a:r>
              <a:rPr lang="en-US" sz="1200" b="0" dirty="0"/>
              <a:t>for phase 2 of exhaustion). Phase 2 starts when remaining free pool hits </a:t>
            </a:r>
            <a:r>
              <a:rPr lang="en-US" sz="1200" b="0" dirty="0">
                <a:solidFill>
                  <a:schemeClr val="accent6">
                    <a:lumMod val="75000"/>
                  </a:schemeClr>
                </a:solidFill>
              </a:rPr>
              <a:t>/11</a:t>
            </a:r>
            <a:r>
              <a:rPr lang="en-US" sz="1200" b="0" dirty="0"/>
              <a:t>. Sets a </a:t>
            </a:r>
            <a:r>
              <a:rPr lang="en-US" sz="1200" b="0" dirty="0">
                <a:solidFill>
                  <a:schemeClr val="accent6">
                    <a:lumMod val="75000"/>
                  </a:schemeClr>
                </a:solidFill>
              </a:rPr>
              <a:t>2-year wait period</a:t>
            </a:r>
            <a:r>
              <a:rPr lang="en-US" sz="1200" b="0" dirty="0"/>
              <a:t> for subsequent allocation if a member has already been allocated maximum space in either phase.</a:t>
            </a:r>
          </a:p>
          <a:p>
            <a:r>
              <a:rPr lang="en-US" sz="1200" b="0" dirty="0"/>
              <a:t>Reserves a </a:t>
            </a:r>
            <a:r>
              <a:rPr lang="en-US" sz="1200" b="0" dirty="0">
                <a:solidFill>
                  <a:schemeClr val="accent6">
                    <a:lumMod val="75000"/>
                  </a:schemeClr>
                </a:solidFill>
              </a:rPr>
              <a:t>/12</a:t>
            </a:r>
            <a:r>
              <a:rPr lang="en-US" sz="1200" b="0" dirty="0"/>
              <a:t> to </a:t>
            </a:r>
            <a:r>
              <a:rPr lang="en-US" sz="1200" b="0" dirty="0">
                <a:solidFill>
                  <a:schemeClr val="accent6">
                    <a:lumMod val="75000"/>
                  </a:schemeClr>
                </a:solidFill>
              </a:rPr>
              <a:t>‘facilitate IPv6 deployment’.</a:t>
            </a:r>
          </a:p>
          <a:p>
            <a:endParaRPr lang="en-US" sz="1200" b="1" dirty="0">
              <a:solidFill>
                <a:schemeClr val="accent6">
                  <a:lumMod val="75000"/>
                </a:schemeClr>
              </a:solidFill>
            </a:endParaRPr>
          </a:p>
          <a:p>
            <a:pPr marL="0" indent="0">
              <a:buNone/>
            </a:pPr>
            <a:r>
              <a:rPr lang="en-US" sz="1200" b="1" dirty="0">
                <a:solidFill>
                  <a:schemeClr val="accent6">
                    <a:lumMod val="75000"/>
                  </a:schemeClr>
                </a:solidFill>
              </a:rPr>
              <a:t>Abuse Contact Policy Update</a:t>
            </a:r>
            <a:r>
              <a:rPr lang="en-US" sz="1200" dirty="0">
                <a:solidFill>
                  <a:schemeClr val="accent6">
                    <a:lumMod val="75000"/>
                  </a:schemeClr>
                </a:solidFill>
              </a:rPr>
              <a:t>:</a:t>
            </a:r>
          </a:p>
          <a:p>
            <a:r>
              <a:rPr lang="en-US" sz="1200" dirty="0"/>
              <a:t>Aims to solve the problem of contact information that is inaccurate for reporting abuse incidents from concerned IP address blocks . </a:t>
            </a:r>
          </a:p>
          <a:p>
            <a:endParaRPr lang="en-US" sz="1200" dirty="0"/>
          </a:p>
          <a:p>
            <a:pPr marL="0" indent="0">
              <a:buNone/>
            </a:pPr>
            <a:r>
              <a:rPr lang="en-US" sz="1200" b="1" dirty="0">
                <a:solidFill>
                  <a:schemeClr val="accent6">
                    <a:lumMod val="75000"/>
                  </a:schemeClr>
                </a:solidFill>
              </a:rPr>
              <a:t>Clarification on IPv6 Sub-Assignments</a:t>
            </a:r>
            <a:r>
              <a:rPr lang="en-US" sz="1200" dirty="0">
                <a:solidFill>
                  <a:schemeClr val="accent6">
                    <a:lumMod val="75000"/>
                  </a:schemeClr>
                </a:solidFill>
              </a:rPr>
              <a:t>:</a:t>
            </a:r>
          </a:p>
          <a:p>
            <a:r>
              <a:rPr lang="en-US" sz="1200" b="0" dirty="0"/>
              <a:t>Introduces a concept to further re-assign (or sub-assign) </a:t>
            </a:r>
            <a:r>
              <a:rPr lang="en-US" sz="1200" b="0" dirty="0">
                <a:solidFill>
                  <a:schemeClr val="accent6">
                    <a:lumMod val="75000"/>
                  </a:schemeClr>
                </a:solidFill>
              </a:rPr>
              <a:t>IPv6</a:t>
            </a:r>
            <a:r>
              <a:rPr lang="en-US" sz="1200" b="0" dirty="0"/>
              <a:t> PA assignments from an </a:t>
            </a:r>
            <a:r>
              <a:rPr lang="en-US" sz="1200" b="0" dirty="0">
                <a:solidFill>
                  <a:schemeClr val="accent6">
                    <a:lumMod val="75000"/>
                  </a:schemeClr>
                </a:solidFill>
              </a:rPr>
              <a:t>IPv6</a:t>
            </a:r>
            <a:r>
              <a:rPr lang="en-US" sz="1200" b="0" dirty="0"/>
              <a:t> block </a:t>
            </a:r>
            <a:r>
              <a:rPr lang="en-US" sz="1200" dirty="0"/>
              <a:t>downstream.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380F961-4FE1-8C4F-9DCE-799B4CE22F40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12404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21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6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3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0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67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8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01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1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34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F6F9C8-775F-D444-9BE3-822E5ADA9E4A}" type="datetime1">
              <a:rPr lang="en-US" smtClean="0"/>
              <a:t>10/18/18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65548E-B6E2-D449-9204-EC6D24E61F4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67014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B3E7B9-E9EC-A041-820C-E55C83C84538}" type="datetime1">
              <a:rPr lang="en-US" smtClean="0"/>
              <a:t>10/18/18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2B1C73-794D-3D4E-AA8A-14933A12D6F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97762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80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80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8107B8-D196-6046-84C5-098948D88C17}" type="datetime1">
              <a:rPr lang="en-US" smtClean="0"/>
              <a:t>10/18/18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D82D62-23E9-DC44-8EC0-B26CE62F937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52143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A65E55-4222-BC46-BAF3-F370F3143F2F}" type="datetime1">
              <a:rPr lang="en-US" smtClean="0"/>
              <a:t>10/18/18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9CD49A-8253-BC4A-94DA-92A6B804349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94283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169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3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50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67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84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01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18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34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EB9793-854D-1F47-8604-0E6EBD6151A3}" type="datetime1">
              <a:rPr lang="en-US" smtClean="0"/>
              <a:t>10/18/18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33F54A-BD72-754C-9200-A47CF813E55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06695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5CA93F-4537-8243-BA86-9054B93822B0}" type="datetime1">
              <a:rPr lang="en-US" smtClean="0"/>
              <a:t>10/18/18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B73F7A-C2F8-C04D-9DC6-6A68C1E97F1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257629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6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69" indent="0">
              <a:buNone/>
              <a:defRPr sz="2000" b="1"/>
            </a:lvl2pPr>
            <a:lvl3pPr marL="914337" indent="0">
              <a:buNone/>
              <a:defRPr sz="1800" b="1"/>
            </a:lvl3pPr>
            <a:lvl4pPr marL="1371506" indent="0">
              <a:buNone/>
              <a:defRPr sz="1600" b="1"/>
            </a:lvl4pPr>
            <a:lvl5pPr marL="1828674" indent="0">
              <a:buNone/>
              <a:defRPr sz="1600" b="1"/>
            </a:lvl5pPr>
            <a:lvl6pPr marL="2285843" indent="0">
              <a:buNone/>
              <a:defRPr sz="1600" b="1"/>
            </a:lvl6pPr>
            <a:lvl7pPr marL="2743011" indent="0">
              <a:buNone/>
              <a:defRPr sz="1600" b="1"/>
            </a:lvl7pPr>
            <a:lvl8pPr marL="3200180" indent="0">
              <a:buNone/>
              <a:defRPr sz="1600" b="1"/>
            </a:lvl8pPr>
            <a:lvl9pPr marL="3657347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0" y="1151336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69" indent="0">
              <a:buNone/>
              <a:defRPr sz="2000" b="1"/>
            </a:lvl2pPr>
            <a:lvl3pPr marL="914337" indent="0">
              <a:buNone/>
              <a:defRPr sz="1800" b="1"/>
            </a:lvl3pPr>
            <a:lvl4pPr marL="1371506" indent="0">
              <a:buNone/>
              <a:defRPr sz="1600" b="1"/>
            </a:lvl4pPr>
            <a:lvl5pPr marL="1828674" indent="0">
              <a:buNone/>
              <a:defRPr sz="1600" b="1"/>
            </a:lvl5pPr>
            <a:lvl6pPr marL="2285843" indent="0">
              <a:buNone/>
              <a:defRPr sz="1600" b="1"/>
            </a:lvl6pPr>
            <a:lvl7pPr marL="2743011" indent="0">
              <a:buNone/>
              <a:defRPr sz="1600" b="1"/>
            </a:lvl7pPr>
            <a:lvl8pPr marL="3200180" indent="0">
              <a:buNone/>
              <a:defRPr sz="1600" b="1"/>
            </a:lvl8pPr>
            <a:lvl9pPr marL="3657347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0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3F2142-F610-1B48-A02B-4B9B99002DCE}" type="datetime1">
              <a:rPr lang="en-US" smtClean="0"/>
              <a:t>10/18/18</a:t>
            </a:fld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A01DA8-7B74-ED47-84A0-7DE66B07CAE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15317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96D43A-8276-CD4E-A0EA-FC4F44736CE8}" type="datetime1">
              <a:rPr lang="en-US" smtClean="0"/>
              <a:t>10/18/18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206E91-409E-6E41-8B40-4428362F025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72538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3737DC-27C5-0445-873F-29ABA3CFB926}" type="datetime1">
              <a:rPr lang="en-US" smtClean="0"/>
              <a:t>10/18/18</a:t>
            </a:fld>
            <a:endParaRPr lang="en-US" dirty="0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126B27-FE6A-0F41-A47F-896D9D862CD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66150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5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9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5" y="1076328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169" indent="0">
              <a:buNone/>
              <a:defRPr sz="1200"/>
            </a:lvl2pPr>
            <a:lvl3pPr marL="914337" indent="0">
              <a:buNone/>
              <a:defRPr sz="1000"/>
            </a:lvl3pPr>
            <a:lvl4pPr marL="1371506" indent="0">
              <a:buNone/>
              <a:defRPr sz="900"/>
            </a:lvl4pPr>
            <a:lvl5pPr marL="1828674" indent="0">
              <a:buNone/>
              <a:defRPr sz="900"/>
            </a:lvl5pPr>
            <a:lvl6pPr marL="2285843" indent="0">
              <a:buNone/>
              <a:defRPr sz="900"/>
            </a:lvl6pPr>
            <a:lvl7pPr marL="2743011" indent="0">
              <a:buNone/>
              <a:defRPr sz="900"/>
            </a:lvl7pPr>
            <a:lvl8pPr marL="3200180" indent="0">
              <a:buNone/>
              <a:defRPr sz="900"/>
            </a:lvl8pPr>
            <a:lvl9pPr marL="3657347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826692-5F6A-214C-896E-5011C2D861AB}" type="datetime1">
              <a:rPr lang="en-US" smtClean="0"/>
              <a:t>10/18/18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C114E0-321B-5241-ACCD-978C725DFA1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45728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169" indent="0">
              <a:buNone/>
              <a:defRPr sz="2800"/>
            </a:lvl2pPr>
            <a:lvl3pPr marL="914337" indent="0">
              <a:buNone/>
              <a:defRPr sz="2400"/>
            </a:lvl3pPr>
            <a:lvl4pPr marL="1371506" indent="0">
              <a:buNone/>
              <a:defRPr sz="2000"/>
            </a:lvl4pPr>
            <a:lvl5pPr marL="1828674" indent="0">
              <a:buNone/>
              <a:defRPr sz="2000"/>
            </a:lvl5pPr>
            <a:lvl6pPr marL="2285843" indent="0">
              <a:buNone/>
              <a:defRPr sz="2000"/>
            </a:lvl6pPr>
            <a:lvl7pPr marL="2743011" indent="0">
              <a:buNone/>
              <a:defRPr sz="2000"/>
            </a:lvl7pPr>
            <a:lvl8pPr marL="3200180" indent="0">
              <a:buNone/>
              <a:defRPr sz="2000"/>
            </a:lvl8pPr>
            <a:lvl9pPr marL="3657347" indent="0">
              <a:buNone/>
              <a:defRPr sz="2000"/>
            </a:lvl9pPr>
          </a:lstStyle>
          <a:p>
            <a:pPr lvl="0"/>
            <a:r>
              <a:rPr lang="en-US" noProof="0"/>
              <a:t>Drag picture to placeholder or click icon to add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4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169" indent="0">
              <a:buNone/>
              <a:defRPr sz="1200"/>
            </a:lvl2pPr>
            <a:lvl3pPr marL="914337" indent="0">
              <a:buNone/>
              <a:defRPr sz="1000"/>
            </a:lvl3pPr>
            <a:lvl4pPr marL="1371506" indent="0">
              <a:buNone/>
              <a:defRPr sz="900"/>
            </a:lvl4pPr>
            <a:lvl5pPr marL="1828674" indent="0">
              <a:buNone/>
              <a:defRPr sz="900"/>
            </a:lvl5pPr>
            <a:lvl6pPr marL="2285843" indent="0">
              <a:buNone/>
              <a:defRPr sz="900"/>
            </a:lvl6pPr>
            <a:lvl7pPr marL="2743011" indent="0">
              <a:buNone/>
              <a:defRPr sz="900"/>
            </a:lvl7pPr>
            <a:lvl8pPr marL="3200180" indent="0">
              <a:buNone/>
              <a:defRPr sz="900"/>
            </a:lvl8pPr>
            <a:lvl9pPr marL="3657347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75AE07-092C-3041-8540-22DD78A4B57B}" type="datetime1">
              <a:rPr lang="en-US" smtClean="0"/>
              <a:t>10/18/18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1308FF-88D8-6B42-B1B2-573F2843803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7528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em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3124200" y="211229"/>
            <a:ext cx="5562600" cy="3142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200151"/>
            <a:ext cx="8229600" cy="33944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Helvetica"/>
                <a:ea typeface="+mn-ea"/>
                <a:cs typeface="Helvetica"/>
              </a:defRPr>
            </a:lvl1pPr>
          </a:lstStyle>
          <a:p>
            <a:pPr>
              <a:defRPr/>
            </a:pPr>
            <a:fld id="{ED2A57E3-EBC4-8042-ACCC-C5BF62AD1C4E}" type="datetime1">
              <a:rPr lang="en-US" smtClean="0"/>
              <a:t>10/18/18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Helvetica"/>
                <a:ea typeface="+mn-ea"/>
                <a:cs typeface="Helvetic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Helvetica"/>
                <a:ea typeface="+mn-ea"/>
                <a:cs typeface="Helvetica"/>
              </a:defRPr>
            </a:lvl1pPr>
          </a:lstStyle>
          <a:p>
            <a:pPr>
              <a:defRPr/>
            </a:pPr>
            <a:fld id="{5FEFFDD9-7C51-DA45-8E9C-B0569232AC1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r" defTabSz="457169" rtl="0" eaLnBrk="1" fontAlgn="base" hangingPunct="1">
        <a:spcBef>
          <a:spcPct val="0"/>
        </a:spcBef>
        <a:spcAft>
          <a:spcPct val="0"/>
        </a:spcAft>
        <a:defRPr sz="1800" b="1" kern="1200">
          <a:solidFill>
            <a:schemeClr val="bg1"/>
          </a:solidFill>
          <a:latin typeface="Helvetica"/>
          <a:ea typeface="ヒラギノ角ゴ Pro W3" charset="0"/>
          <a:cs typeface="Helvetica"/>
        </a:defRPr>
      </a:lvl1pPr>
      <a:lvl2pPr algn="r" defTabSz="457169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5DAC"/>
          </a:solidFill>
          <a:latin typeface="Helvetica" charset="0"/>
          <a:ea typeface="ヒラギノ角ゴ Pro W3" charset="0"/>
        </a:defRPr>
      </a:lvl2pPr>
      <a:lvl3pPr algn="r" defTabSz="457169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5DAC"/>
          </a:solidFill>
          <a:latin typeface="Helvetica" charset="0"/>
          <a:ea typeface="ヒラギノ角ゴ Pro W3" charset="0"/>
        </a:defRPr>
      </a:lvl3pPr>
      <a:lvl4pPr algn="r" defTabSz="457169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5DAC"/>
          </a:solidFill>
          <a:latin typeface="Helvetica" charset="0"/>
          <a:ea typeface="ヒラギノ角ゴ Pro W3" charset="0"/>
        </a:defRPr>
      </a:lvl4pPr>
      <a:lvl5pPr algn="r" defTabSz="457169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5DAC"/>
          </a:solidFill>
          <a:latin typeface="Helvetica" charset="0"/>
          <a:ea typeface="ヒラギノ角ゴ Pro W3" charset="0"/>
        </a:defRPr>
      </a:lvl5pPr>
      <a:lvl6pPr marL="457169" algn="r" defTabSz="457169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5DAC"/>
          </a:solidFill>
          <a:latin typeface="Helvetica" charset="0"/>
          <a:ea typeface="ヒラギノ角ゴ Pro W3" charset="0"/>
        </a:defRPr>
      </a:lvl6pPr>
      <a:lvl7pPr marL="914337" algn="r" defTabSz="457169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5DAC"/>
          </a:solidFill>
          <a:latin typeface="Helvetica" charset="0"/>
          <a:ea typeface="ヒラギノ角ゴ Pro W3" charset="0"/>
        </a:defRPr>
      </a:lvl7pPr>
      <a:lvl8pPr marL="1371506" algn="r" defTabSz="457169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5DAC"/>
          </a:solidFill>
          <a:latin typeface="Helvetica" charset="0"/>
          <a:ea typeface="ヒラギノ角ゴ Pro W3" charset="0"/>
        </a:defRPr>
      </a:lvl8pPr>
      <a:lvl9pPr marL="1828674" algn="r" defTabSz="457169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5DAC"/>
          </a:solidFill>
          <a:latin typeface="Helvetica" charset="0"/>
          <a:ea typeface="ヒラギノ角ゴ Pro W3" charset="0"/>
        </a:defRPr>
      </a:lvl9pPr>
    </p:titleStyle>
    <p:bodyStyle>
      <a:lvl1pPr marL="342877" indent="-342877" algn="l" defTabSz="457169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800" kern="1200">
          <a:solidFill>
            <a:schemeClr val="tx1"/>
          </a:solidFill>
          <a:latin typeface="Helvetica"/>
          <a:ea typeface="ヒラギノ角ゴ Pro W3" charset="0"/>
          <a:cs typeface="Helvetica"/>
        </a:defRPr>
      </a:lvl1pPr>
      <a:lvl2pPr marL="742899" indent="-285731" algn="l" defTabSz="457169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400" kern="1200">
          <a:solidFill>
            <a:schemeClr val="tx1"/>
          </a:solidFill>
          <a:latin typeface="Helvetica"/>
          <a:ea typeface="ヒラギノ角ゴ Pro W3" charset="0"/>
          <a:cs typeface="Helvetica"/>
        </a:defRPr>
      </a:lvl2pPr>
      <a:lvl3pPr marL="1142922" indent="-228584" algn="l" defTabSz="457169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Helvetica"/>
          <a:ea typeface="ヒラギノ角ゴ Pro W3" charset="0"/>
          <a:cs typeface="Helvetica"/>
        </a:defRPr>
      </a:lvl3pPr>
      <a:lvl4pPr marL="1600090" indent="-228584" algn="l" defTabSz="457169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kern="1200">
          <a:solidFill>
            <a:schemeClr val="tx1"/>
          </a:solidFill>
          <a:latin typeface="Helvetica"/>
          <a:ea typeface="ヒラギノ角ゴ Pro W3" charset="0"/>
          <a:cs typeface="Helvetica"/>
        </a:defRPr>
      </a:lvl4pPr>
      <a:lvl5pPr marL="2057259" indent="-228584" algn="l" defTabSz="457169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kern="1200">
          <a:solidFill>
            <a:schemeClr val="tx1"/>
          </a:solidFill>
          <a:latin typeface="Helvetica"/>
          <a:ea typeface="ヒラギノ角ゴ Pro W3" charset="0"/>
          <a:cs typeface="Helvetica"/>
        </a:defRPr>
      </a:lvl5pPr>
      <a:lvl6pPr marL="2514426" indent="-228584" algn="l" defTabSz="45716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594" indent="-228584" algn="l" defTabSz="45716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763" indent="-228584" algn="l" defTabSz="45716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932" indent="-228584" algn="l" defTabSz="45716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16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69" algn="l" defTabSz="45716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37" algn="l" defTabSz="45716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06" algn="l" defTabSz="45716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674" algn="l" defTabSz="45716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43" algn="l" defTabSz="45716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11" algn="l" defTabSz="45716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180" algn="l" defTabSz="45716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347" algn="l" defTabSz="45716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FFEAD6A2-26E0-6D46-BBBF-E54DC51EA106}"/>
              </a:ext>
            </a:extLst>
          </p:cNvPr>
          <p:cNvSpPr txBox="1"/>
          <p:nvPr/>
        </p:nvSpPr>
        <p:spPr>
          <a:xfrm>
            <a:off x="5616128" y="2160306"/>
            <a:ext cx="3152915" cy="11849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b="1" dirty="0">
                <a:solidFill>
                  <a:schemeClr val="accent6">
                    <a:lumMod val="75000"/>
                  </a:schemeClr>
                </a:solidFill>
              </a:rPr>
              <a:t>AFRINIC RIR Report</a:t>
            </a:r>
          </a:p>
          <a:p>
            <a:pPr algn="r"/>
            <a:r>
              <a:rPr lang="en-US" sz="1400" dirty="0"/>
              <a:t>RIPE-77, Amsterdam</a:t>
            </a:r>
          </a:p>
          <a:p>
            <a:pPr algn="r"/>
            <a:endParaRPr lang="en-US" sz="1400" dirty="0"/>
          </a:p>
          <a:p>
            <a:pPr algn="r"/>
            <a:r>
              <a:rPr lang="en-US" sz="1400" b="1" dirty="0"/>
              <a:t>Alan Barrett, CEO, AFRINIC </a:t>
            </a:r>
          </a:p>
          <a:p>
            <a:pPr algn="r"/>
            <a:r>
              <a:rPr lang="en-US" sz="1100" dirty="0"/>
              <a:t>19</a:t>
            </a:r>
            <a:r>
              <a:rPr lang="en-US" sz="1100" baseline="30000" dirty="0"/>
              <a:t>th</a:t>
            </a:r>
            <a:r>
              <a:rPr lang="en-US" sz="1100" dirty="0"/>
              <a:t> October 2018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6282" y="491610"/>
            <a:ext cx="2819964" cy="487172"/>
          </a:xfrm>
        </p:spPr>
        <p:txBody>
          <a:bodyPr/>
          <a:lstStyle/>
          <a:p>
            <a:pPr algn="l"/>
            <a:r>
              <a:rPr lang="en-US" sz="2000" dirty="0">
                <a:solidFill>
                  <a:schemeClr val="accent6">
                    <a:lumMod val="50000"/>
                  </a:schemeClr>
                </a:solidFill>
              </a:rPr>
              <a:t>Lame delegations</a:t>
            </a:r>
          </a:p>
        </p:txBody>
      </p:sp>
      <p:sp>
        <p:nvSpPr>
          <p:cNvPr id="12" name="Content Placeholder 11"/>
          <p:cNvSpPr>
            <a:spLocks noGrp="1"/>
          </p:cNvSpPr>
          <p:nvPr>
            <p:ph sz="half" idx="1"/>
          </p:nvPr>
        </p:nvSpPr>
        <p:spPr>
          <a:xfrm>
            <a:off x="556282" y="1120555"/>
            <a:ext cx="3006315" cy="3249222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en-US" sz="1400" dirty="0"/>
              <a:t>AFRINIC is implementing the policy </a:t>
            </a:r>
            <a:r>
              <a:rPr lang="en-GB" sz="1400" b="1" dirty="0">
                <a:solidFill>
                  <a:schemeClr val="accent6">
                    <a:lumMod val="75000"/>
                  </a:schemeClr>
                </a:solidFill>
                <a:latin typeface="Helvetica" pitchFamily="2" charset="0"/>
              </a:rPr>
              <a:t>Lame Delegations in the AFRINIC reverse DNS</a:t>
            </a:r>
            <a:r>
              <a:rPr lang="en-GB" sz="1400" dirty="0"/>
              <a:t>.</a:t>
            </a:r>
          </a:p>
          <a:p>
            <a:pPr>
              <a:lnSpc>
                <a:spcPct val="150000"/>
              </a:lnSpc>
            </a:pPr>
            <a:r>
              <a:rPr lang="en-GB" sz="1400" dirty="0"/>
              <a:t>AFRINIC sends emails to members whose reverse </a:t>
            </a:r>
            <a:r>
              <a:rPr lang="en-GB" sz="1400" b="1" dirty="0">
                <a:solidFill>
                  <a:schemeClr val="accent6">
                    <a:lumMod val="75000"/>
                  </a:schemeClr>
                </a:solidFill>
                <a:latin typeface="Helvetica" pitchFamily="2" charset="0"/>
              </a:rPr>
              <a:t>DNS</a:t>
            </a:r>
            <a:r>
              <a:rPr lang="en-GB" sz="1400" dirty="0"/>
              <a:t> has lame delegations.</a:t>
            </a:r>
          </a:p>
          <a:p>
            <a:pPr>
              <a:lnSpc>
                <a:spcPct val="150000"/>
              </a:lnSpc>
            </a:pPr>
            <a:r>
              <a:rPr lang="en-US" sz="1400" dirty="0"/>
              <a:t>AFRINIC deletes non-compliant </a:t>
            </a:r>
            <a:r>
              <a:rPr lang="en-US" sz="1400" b="1" dirty="0" err="1">
                <a:solidFill>
                  <a:schemeClr val="accent6">
                    <a:lumMod val="75000"/>
                  </a:schemeClr>
                </a:solidFill>
              </a:rPr>
              <a:t>nameservers</a:t>
            </a:r>
            <a:r>
              <a:rPr lang="en-US" sz="1400" dirty="0"/>
              <a:t> from the </a:t>
            </a:r>
            <a:r>
              <a:rPr lang="en-US" sz="1400" b="1" dirty="0">
                <a:solidFill>
                  <a:schemeClr val="accent6">
                    <a:lumMod val="75000"/>
                  </a:schemeClr>
                </a:solidFill>
              </a:rPr>
              <a:t>WHOIS database</a:t>
            </a:r>
            <a:r>
              <a:rPr lang="en-US" sz="1400" dirty="0"/>
              <a:t>.</a:t>
            </a:r>
            <a:endParaRPr lang="en-GB" sz="1400" dirty="0"/>
          </a:p>
          <a:p>
            <a:endParaRPr lang="en-GB" sz="1400" dirty="0"/>
          </a:p>
          <a:p>
            <a:pPr marL="0" indent="0">
              <a:buNone/>
            </a:pPr>
            <a:endParaRPr lang="en-GB" sz="1400" dirty="0"/>
          </a:p>
          <a:p>
            <a:pPr marL="0" indent="0">
              <a:buNone/>
            </a:pPr>
            <a:endParaRPr lang="en-GB" sz="1400" dirty="0"/>
          </a:p>
          <a:p>
            <a:pPr marL="0" indent="0">
              <a:buNone/>
            </a:pPr>
            <a:r>
              <a:rPr lang="en-GB" sz="1400" dirty="0"/>
              <a:t> </a:t>
            </a:r>
            <a:endParaRPr lang="en-US" sz="1400" dirty="0"/>
          </a:p>
          <a:p>
            <a:pPr marL="0" indent="0">
              <a:buNone/>
            </a:pPr>
            <a:endParaRPr lang="en-US" sz="1400" dirty="0"/>
          </a:p>
        </p:txBody>
      </p:sp>
      <p:pic>
        <p:nvPicPr>
          <p:cNvPr id="7" name="Content Placeholder 6" descr="lamedel.png"/>
          <p:cNvPicPr>
            <a:picLocks noGrp="1" noChangeAspect="1"/>
          </p:cNvPicPr>
          <p:nvPr>
            <p:ph sz="half" idx="2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2626" b="-8508"/>
          <a:stretch/>
        </p:blipFill>
        <p:spPr>
          <a:xfrm>
            <a:off x="3467595" y="1648094"/>
            <a:ext cx="5280751" cy="2330140"/>
          </a:xfrm>
          <a:ln w="12700">
            <a:solidFill>
              <a:schemeClr val="accent6"/>
            </a:solidFill>
          </a:ln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CF52056-63C1-784F-BB15-FE2E7AE320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DB73F7A-C2F8-C04D-9DC6-6A68C1E97F1A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55A10DFF-5419-A541-94A5-D244EFDAE901}"/>
              </a:ext>
            </a:extLst>
          </p:cNvPr>
          <p:cNvSpPr/>
          <p:nvPr/>
        </p:nvSpPr>
        <p:spPr>
          <a:xfrm>
            <a:off x="5182877" y="1253520"/>
            <a:ext cx="1850186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100" b="1" dirty="0">
                <a:solidFill>
                  <a:schemeClr val="accent6">
                    <a:lumMod val="75000"/>
                  </a:schemeClr>
                </a:solidFill>
              </a:rPr>
              <a:t>Number of lame delegations</a:t>
            </a:r>
          </a:p>
        </p:txBody>
      </p:sp>
    </p:spTree>
    <p:extLst>
      <p:ext uri="{BB962C8B-B14F-4D97-AF65-F5344CB8AC3E}">
        <p14:creationId xmlns:p14="http://schemas.microsoft.com/office/powerpoint/2010/main" val="145279383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457200" y="1019738"/>
            <a:ext cx="8409008" cy="1450330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en-US" sz="1400" dirty="0"/>
              <a:t>Effective September, the </a:t>
            </a:r>
            <a:r>
              <a:rPr lang="en-US" sz="1400" b="1" dirty="0">
                <a:solidFill>
                  <a:schemeClr val="accent6">
                    <a:lumMod val="75000"/>
                  </a:schemeClr>
                </a:solidFill>
              </a:rPr>
              <a:t>RIPE NCC IRR</a:t>
            </a:r>
            <a:r>
              <a:rPr lang="en-US" sz="1400" b="1" dirty="0"/>
              <a:t> </a:t>
            </a:r>
            <a:r>
              <a:rPr lang="en-US" sz="1400" dirty="0"/>
              <a:t>no longer supports the creation of route(6) and </a:t>
            </a:r>
            <a:r>
              <a:rPr lang="en-US" sz="1400" b="1" dirty="0" err="1">
                <a:solidFill>
                  <a:schemeClr val="accent6">
                    <a:lumMod val="75000"/>
                  </a:schemeClr>
                </a:solidFill>
              </a:rPr>
              <a:t>aut-num</a:t>
            </a:r>
            <a:r>
              <a:rPr lang="en-US" sz="1400" b="1" dirty="0">
                <a:solidFill>
                  <a:schemeClr val="accent6">
                    <a:lumMod val="75000"/>
                  </a:schemeClr>
                </a:solidFill>
              </a:rPr>
              <a:t> objects</a:t>
            </a:r>
            <a:r>
              <a:rPr lang="en-US" sz="1400" dirty="0"/>
              <a:t> that refer to </a:t>
            </a:r>
            <a:r>
              <a:rPr lang="en-US" sz="1400" b="1" dirty="0">
                <a:solidFill>
                  <a:schemeClr val="accent6">
                    <a:lumMod val="75000"/>
                  </a:schemeClr>
                </a:solidFill>
              </a:rPr>
              <a:t>out-of-region resources</a:t>
            </a:r>
          </a:p>
          <a:p>
            <a:pPr>
              <a:lnSpc>
                <a:spcPct val="150000"/>
              </a:lnSpc>
            </a:pPr>
            <a:r>
              <a:rPr lang="en-US" sz="1400" dirty="0"/>
              <a:t>AFRINIC has removed the need for the </a:t>
            </a:r>
            <a:r>
              <a:rPr lang="en-US" sz="1400" b="1" dirty="0">
                <a:solidFill>
                  <a:schemeClr val="accent6">
                    <a:lumMod val="75000"/>
                  </a:schemeClr>
                </a:solidFill>
              </a:rPr>
              <a:t>ASN</a:t>
            </a:r>
            <a:r>
              <a:rPr lang="en-US" sz="1400" dirty="0"/>
              <a:t> holder to </a:t>
            </a:r>
            <a:r>
              <a:rPr lang="en-US" sz="1400" dirty="0" err="1"/>
              <a:t>authorise</a:t>
            </a:r>
            <a:r>
              <a:rPr lang="en-US" sz="1400" dirty="0"/>
              <a:t> any </a:t>
            </a:r>
            <a:r>
              <a:rPr lang="en-US" sz="1400" b="1" dirty="0">
                <a:solidFill>
                  <a:schemeClr val="accent6">
                    <a:lumMod val="75000"/>
                  </a:schemeClr>
                </a:solidFill>
                <a:latin typeface="Helvetica" pitchFamily="2" charset="0"/>
              </a:rPr>
              <a:t>route</a:t>
            </a:r>
            <a:r>
              <a:rPr lang="en-US" sz="1400" dirty="0"/>
              <a:t> or </a:t>
            </a:r>
            <a:r>
              <a:rPr lang="en-US" sz="1400" b="1" dirty="0">
                <a:solidFill>
                  <a:schemeClr val="accent6">
                    <a:lumMod val="75000"/>
                  </a:schemeClr>
                </a:solidFill>
                <a:latin typeface="Helvetica" pitchFamily="2" charset="0"/>
              </a:rPr>
              <a:t>route6</a:t>
            </a:r>
            <a:r>
              <a:rPr lang="en-US" sz="1400" dirty="0"/>
              <a:t> objects in the </a:t>
            </a:r>
            <a:r>
              <a:rPr lang="en-US" sz="1400" b="1" dirty="0">
                <a:solidFill>
                  <a:schemeClr val="accent6">
                    <a:lumMod val="75000"/>
                  </a:schemeClr>
                </a:solidFill>
                <a:latin typeface="Helvetica" pitchFamily="2" charset="0"/>
              </a:rPr>
              <a:t>AFRINIC IRR</a:t>
            </a:r>
            <a:r>
              <a:rPr lang="en-US" sz="1400" dirty="0"/>
              <a:t>.</a:t>
            </a:r>
          </a:p>
          <a:p>
            <a:pPr>
              <a:lnSpc>
                <a:spcPct val="150000"/>
              </a:lnSpc>
            </a:pPr>
            <a:endParaRPr lang="en-US" sz="1400" dirty="0"/>
          </a:p>
          <a:p>
            <a:pPr>
              <a:lnSpc>
                <a:spcPct val="150000"/>
              </a:lnSpc>
            </a:pPr>
            <a:endParaRPr lang="en-US" sz="1400" dirty="0"/>
          </a:p>
          <a:p>
            <a:pPr>
              <a:lnSpc>
                <a:spcPct val="150000"/>
              </a:lnSpc>
            </a:pPr>
            <a:endParaRPr lang="en-US" sz="1400" dirty="0"/>
          </a:p>
        </p:txBody>
      </p:sp>
      <p:sp>
        <p:nvSpPr>
          <p:cNvPr id="4" name="TextBox 3"/>
          <p:cNvSpPr txBox="1"/>
          <p:nvPr/>
        </p:nvSpPr>
        <p:spPr>
          <a:xfrm>
            <a:off x="457200" y="416428"/>
            <a:ext cx="5779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accent6">
                    <a:lumMod val="50000"/>
                  </a:schemeClr>
                </a:solidFill>
                <a:latin typeface="Helvetica"/>
                <a:cs typeface="Helvetica"/>
              </a:rPr>
              <a:t>Adoption of the AFRINIC IRR</a:t>
            </a:r>
          </a:p>
        </p:txBody>
      </p:sp>
      <p:pic>
        <p:nvPicPr>
          <p:cNvPr id="13" name="Content Placeholder 12" descr="routingreg.png"/>
          <p:cNvPicPr>
            <a:picLocks noGrp="1" noChangeAspect="1"/>
          </p:cNvPicPr>
          <p:nvPr>
            <p:ph sz="quarter" idx="4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390" t="4126" r="-3466" b="-5359"/>
          <a:stretch/>
        </p:blipFill>
        <p:spPr>
          <a:xfrm>
            <a:off x="915727" y="2470068"/>
            <a:ext cx="7432825" cy="2342863"/>
          </a:xfrm>
          <a:ln w="12700">
            <a:solidFill>
              <a:schemeClr val="accent6"/>
            </a:solidFill>
            <a:prstDash val="solid"/>
          </a:ln>
        </p:spPr>
      </p:pic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A3259A8B-D92E-AD44-933A-3076B0782B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8A01DA8-7B74-ED47-84A0-7DE66B07CAEA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17C67038-25DD-5D48-A5D6-FA74FDE5F7D5}"/>
              </a:ext>
            </a:extLst>
          </p:cNvPr>
          <p:cNvSpPr/>
          <p:nvPr/>
        </p:nvSpPr>
        <p:spPr>
          <a:xfrm>
            <a:off x="1921472" y="2640471"/>
            <a:ext cx="5480463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100" b="1" dirty="0">
                <a:solidFill>
                  <a:schemeClr val="accent6">
                    <a:lumMod val="75000"/>
                  </a:schemeClr>
                </a:solidFill>
                <a:latin typeface="Helvetica" pitchFamily="2" charset="0"/>
              </a:rPr>
              <a:t>Number of route+route6 objects in AFRINIC IRR</a:t>
            </a:r>
            <a:endParaRPr lang="en-US" sz="1100" b="1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010578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EB8C9B96-48D7-1649-A9E2-365EBEFE0325}"/>
              </a:ext>
            </a:extLst>
          </p:cNvPr>
          <p:cNvSpPr txBox="1"/>
          <p:nvPr/>
        </p:nvSpPr>
        <p:spPr>
          <a:xfrm>
            <a:off x="457200" y="416428"/>
            <a:ext cx="5779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accent6">
                    <a:lumMod val="50000"/>
                  </a:schemeClr>
                </a:solidFill>
                <a:latin typeface="Helvetica"/>
                <a:cs typeface="Helvetica"/>
              </a:rPr>
              <a:t>IPv6 Policies</a:t>
            </a:r>
          </a:p>
        </p:txBody>
      </p:sp>
      <p:graphicFrame>
        <p:nvGraphicFramePr>
          <p:cNvPr id="14" name="Table 13">
            <a:extLst>
              <a:ext uri="{FF2B5EF4-FFF2-40B4-BE49-F238E27FC236}">
                <a16:creationId xmlns:a16="http://schemas.microsoft.com/office/drawing/2014/main" id="{EA67508A-44F0-7F4F-902B-FA9914AA0E9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1369133"/>
              </p:ext>
            </p:extLst>
          </p:nvPr>
        </p:nvGraphicFramePr>
        <p:xfrm>
          <a:off x="457199" y="1305278"/>
          <a:ext cx="8212668" cy="2936099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68490">
                  <a:extLst>
                    <a:ext uri="{9D8B030D-6E8A-4147-A177-3AD203B41FA5}">
                      <a16:colId xmlns:a16="http://schemas.microsoft.com/office/drawing/2014/main" val="964877840"/>
                    </a:ext>
                  </a:extLst>
                </a:gridCol>
                <a:gridCol w="3637844">
                  <a:extLst>
                    <a:ext uri="{9D8B030D-6E8A-4147-A177-3AD203B41FA5}">
                      <a16:colId xmlns:a16="http://schemas.microsoft.com/office/drawing/2014/main" val="2536405669"/>
                    </a:ext>
                  </a:extLst>
                </a:gridCol>
                <a:gridCol w="3005667">
                  <a:extLst>
                    <a:ext uri="{9D8B030D-6E8A-4147-A177-3AD203B41FA5}">
                      <a16:colId xmlns:a16="http://schemas.microsoft.com/office/drawing/2014/main" val="3445354620"/>
                    </a:ext>
                  </a:extLst>
                </a:gridCol>
                <a:gridCol w="1100667">
                  <a:extLst>
                    <a:ext uri="{9D8B030D-6E8A-4147-A177-3AD203B41FA5}">
                      <a16:colId xmlns:a16="http://schemas.microsoft.com/office/drawing/2014/main" val="2506711378"/>
                    </a:ext>
                  </a:extLst>
                </a:gridCol>
              </a:tblGrid>
              <a:tr h="284339">
                <a:tc>
                  <a:txBody>
                    <a:bodyPr/>
                    <a:lstStyle/>
                    <a:p>
                      <a:r>
                        <a:rPr lang="en-US" sz="1200" b="1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Helvetica" pitchFamily="2" charset="0"/>
                        </a:rPr>
                        <a:t>No.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="1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Helvetica" pitchFamily="2" charset="0"/>
                        </a:rPr>
                        <a:t>Policy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="1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Helvetica" pitchFamily="2" charset="0"/>
                        </a:rPr>
                        <a:t>Brief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="1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Helvetica" pitchFamily="2" charset="0"/>
                        </a:rPr>
                        <a:t>Status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31550720"/>
                  </a:ext>
                </a:extLst>
              </a:tr>
              <a:tr h="641174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latin typeface="Helvetica" pitchFamily="2" charset="0"/>
                        </a:rPr>
                        <a:t>1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="1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Helvetica" pitchFamily="2" charset="0"/>
                        </a:rPr>
                        <a:t>IPv6 Policy and References Update</a:t>
                      </a:r>
                      <a:endParaRPr lang="en-US" sz="1200" dirty="0">
                        <a:latin typeface="Helvetica" pitchFamily="2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>
                          <a:latin typeface="Helvetica" pitchFamily="2" charset="0"/>
                        </a:rPr>
                        <a:t>Removes/corrects several inconsistencies in current </a:t>
                      </a:r>
                      <a:r>
                        <a:rPr lang="en-US" sz="1200" b="1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Helvetica" pitchFamily="2" charset="0"/>
                        </a:rPr>
                        <a:t>IPv6</a:t>
                      </a:r>
                      <a:r>
                        <a:rPr lang="en-US" sz="1200" dirty="0">
                          <a:latin typeface="Helvetica" pitchFamily="2" charset="0"/>
                        </a:rPr>
                        <a:t> policy text and improves on the definition for “utilization” 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>
                          <a:latin typeface="Helvetica" pitchFamily="2" charset="0"/>
                        </a:rPr>
                        <a:t>Ratified, Implementation imminent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86751295"/>
                  </a:ext>
                </a:extLst>
              </a:tr>
              <a:tr h="641174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latin typeface="Helvetica" pitchFamily="2" charset="0"/>
                        </a:rPr>
                        <a:t>2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="1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Helvetica" pitchFamily="2" charset="0"/>
                        </a:rPr>
                        <a:t>IPv6 PI Update</a:t>
                      </a:r>
                      <a:endParaRPr lang="en-US" sz="1200" dirty="0">
                        <a:latin typeface="Helvetica" pitchFamily="2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16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>
                          <a:latin typeface="Helvetica" pitchFamily="2" charset="0"/>
                        </a:rPr>
                        <a:t>Updates the relevant text in the </a:t>
                      </a:r>
                      <a:r>
                        <a:rPr lang="en-US" sz="1200" b="1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Helvetica" pitchFamily="2" charset="0"/>
                        </a:rPr>
                        <a:t>CPM</a:t>
                      </a:r>
                      <a:r>
                        <a:rPr lang="en-US" sz="1200" dirty="0">
                          <a:latin typeface="Helvetica" pitchFamily="2" charset="0"/>
                        </a:rPr>
                        <a:t> to accommodate the possibility to obtain </a:t>
                      </a:r>
                      <a:r>
                        <a:rPr lang="en-US" sz="1200" b="1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Helvetica" pitchFamily="2" charset="0"/>
                        </a:rPr>
                        <a:t>IPv6 PI </a:t>
                      </a:r>
                      <a:r>
                        <a:rPr lang="en-US" sz="1200" dirty="0">
                          <a:latin typeface="Helvetica" pitchFamily="2" charset="0"/>
                        </a:rPr>
                        <a:t>space even if the requesting party has no </a:t>
                      </a:r>
                      <a:r>
                        <a:rPr lang="en-US" sz="1200" b="1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Helvetica" pitchFamily="2" charset="0"/>
                        </a:rPr>
                        <a:t>IPv4</a:t>
                      </a:r>
                      <a:r>
                        <a:rPr lang="en-US" sz="1200" dirty="0">
                          <a:latin typeface="Helvetica" pitchFamily="2" charset="0"/>
                        </a:rPr>
                        <a:t> </a:t>
                      </a:r>
                      <a:r>
                        <a:rPr lang="en-US" sz="1200" b="1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Helvetica" pitchFamily="2" charset="0"/>
                        </a:rPr>
                        <a:t>PI</a:t>
                      </a:r>
                      <a:r>
                        <a:rPr lang="en-US" sz="1200" dirty="0">
                          <a:latin typeface="Helvetica" pitchFamily="2" charset="0"/>
                        </a:rPr>
                        <a:t> space. </a:t>
                      </a:r>
                    </a:p>
                    <a:p>
                      <a:endParaRPr lang="en-US" sz="1200" dirty="0">
                        <a:latin typeface="Helvetica" pitchFamily="2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>
                          <a:latin typeface="Helvetica" pitchFamily="2" charset="0"/>
                        </a:rPr>
                        <a:t>Ratified, Implementation imminent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1926639"/>
                  </a:ext>
                </a:extLst>
              </a:tr>
              <a:tr h="641174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latin typeface="Helvetica" pitchFamily="2" charset="0"/>
                        </a:rPr>
                        <a:t>3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="1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Helvetica" pitchFamily="2" charset="0"/>
                        </a:rPr>
                        <a:t>IPv6 Initial Allocation Update</a:t>
                      </a:r>
                      <a:endParaRPr lang="en-US" sz="1200" dirty="0">
                        <a:latin typeface="Helvetica" pitchFamily="2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>
                          <a:latin typeface="Helvetica" pitchFamily="2" charset="0"/>
                        </a:rPr>
                        <a:t>Ensures policy text is aligned with a wider set of possible </a:t>
                      </a:r>
                      <a:r>
                        <a:rPr lang="en-US" sz="1200" b="1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Helvetica" pitchFamily="2" charset="0"/>
                        </a:rPr>
                        <a:t>IPv6</a:t>
                      </a:r>
                      <a:r>
                        <a:rPr lang="en-US" sz="1200" dirty="0">
                          <a:latin typeface="Helvetica" pitchFamily="2" charset="0"/>
                        </a:rPr>
                        <a:t> deployment cases and facilitates easier justification of subsequent allocations.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>
                          <a:latin typeface="Helvetica" pitchFamily="2" charset="0"/>
                        </a:rPr>
                        <a:t>Ratified, Implementation imminent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28450723"/>
                  </a:ext>
                </a:extLst>
              </a:tr>
            </a:tbl>
          </a:graphicData>
        </a:graphic>
      </p:graphicFrame>
      <p:sp>
        <p:nvSpPr>
          <p:cNvPr id="17" name="Slide Number Placeholder 16">
            <a:extLst>
              <a:ext uri="{FF2B5EF4-FFF2-40B4-BE49-F238E27FC236}">
                <a16:creationId xmlns:a16="http://schemas.microsoft.com/office/drawing/2014/main" id="{5C92800D-ED07-514D-AFDD-7470302B85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8A01DA8-7B74-ED47-84A0-7DE66B07CAEA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940357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9CFAF392-62AE-5C4E-9211-E2D786663626}"/>
              </a:ext>
            </a:extLst>
          </p:cNvPr>
          <p:cNvSpPr txBox="1"/>
          <p:nvPr/>
        </p:nvSpPr>
        <p:spPr>
          <a:xfrm>
            <a:off x="457200" y="416428"/>
            <a:ext cx="5779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accent6">
                    <a:lumMod val="50000"/>
                  </a:schemeClr>
                </a:solidFill>
                <a:latin typeface="Helvetica"/>
                <a:cs typeface="Helvetica"/>
              </a:rPr>
              <a:t>Policies under discussion</a:t>
            </a:r>
          </a:p>
        </p:txBody>
      </p:sp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A7E426D7-C5BB-D845-9E0A-41B97985BEF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57840824"/>
              </p:ext>
            </p:extLst>
          </p:nvPr>
        </p:nvGraphicFramePr>
        <p:xfrm>
          <a:off x="457199" y="1305278"/>
          <a:ext cx="8212668" cy="3302953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81379">
                  <a:extLst>
                    <a:ext uri="{9D8B030D-6E8A-4147-A177-3AD203B41FA5}">
                      <a16:colId xmlns:a16="http://schemas.microsoft.com/office/drawing/2014/main" val="3282914694"/>
                    </a:ext>
                  </a:extLst>
                </a:gridCol>
                <a:gridCol w="3524955">
                  <a:extLst>
                    <a:ext uri="{9D8B030D-6E8A-4147-A177-3AD203B41FA5}">
                      <a16:colId xmlns:a16="http://schemas.microsoft.com/office/drawing/2014/main" val="2536405669"/>
                    </a:ext>
                  </a:extLst>
                </a:gridCol>
                <a:gridCol w="3005667">
                  <a:extLst>
                    <a:ext uri="{9D8B030D-6E8A-4147-A177-3AD203B41FA5}">
                      <a16:colId xmlns:a16="http://schemas.microsoft.com/office/drawing/2014/main" val="3445354620"/>
                    </a:ext>
                  </a:extLst>
                </a:gridCol>
                <a:gridCol w="1100667">
                  <a:extLst>
                    <a:ext uri="{9D8B030D-6E8A-4147-A177-3AD203B41FA5}">
                      <a16:colId xmlns:a16="http://schemas.microsoft.com/office/drawing/2014/main" val="2506711378"/>
                    </a:ext>
                  </a:extLst>
                </a:gridCol>
              </a:tblGrid>
              <a:tr h="284339">
                <a:tc>
                  <a:txBody>
                    <a:bodyPr/>
                    <a:lstStyle/>
                    <a:p>
                      <a:r>
                        <a:rPr lang="en-US" sz="1200" b="1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Helvetica" pitchFamily="2" charset="0"/>
                        </a:rPr>
                        <a:t>No.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="1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Helvetica" pitchFamily="2" charset="0"/>
                        </a:rPr>
                        <a:t>Policy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="1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Helvetica" pitchFamily="2" charset="0"/>
                        </a:rPr>
                        <a:t>Brief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="1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Helvetica" pitchFamily="2" charset="0"/>
                        </a:rPr>
                        <a:t>Status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31550720"/>
                  </a:ext>
                </a:extLst>
              </a:tr>
              <a:tr h="354189">
                <a:tc>
                  <a:txBody>
                    <a:bodyPr/>
                    <a:lstStyle/>
                    <a:p>
                      <a:pPr marL="0" indent="0" algn="ctr">
                        <a:buFont typeface="+mj-lt"/>
                        <a:buNone/>
                      </a:pPr>
                      <a:r>
                        <a:rPr lang="en-US" sz="1200" dirty="0">
                          <a:latin typeface="Helvetica" pitchFamily="2" charset="0"/>
                        </a:rPr>
                        <a:t>1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="1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Helvetica" pitchFamily="2" charset="0"/>
                        </a:rPr>
                        <a:t>AFRINIC PDP-</a:t>
                      </a:r>
                      <a:r>
                        <a:rPr lang="en-US" sz="1200" b="1" dirty="0" err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Helvetica" pitchFamily="2" charset="0"/>
                        </a:rPr>
                        <a:t>bis</a:t>
                      </a:r>
                      <a:endParaRPr lang="en-US" sz="1200" dirty="0">
                        <a:latin typeface="Helvetica" pitchFamily="2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>
                          <a:latin typeface="Helvetica" pitchFamily="2" charset="0"/>
                        </a:rPr>
                        <a:t>Proposes changes to the current </a:t>
                      </a:r>
                      <a:r>
                        <a:rPr lang="en-US" sz="1200" b="1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Helvetica" pitchFamily="2" charset="0"/>
                        </a:rPr>
                        <a:t>PDP</a:t>
                      </a:r>
                      <a:endParaRPr lang="en-US" sz="1200" dirty="0">
                        <a:latin typeface="Helvetica" pitchFamily="2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>
                          <a:latin typeface="Helvetica" pitchFamily="2" charset="0"/>
                        </a:rPr>
                        <a:t>Under discussion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86751295"/>
                  </a:ext>
                </a:extLst>
              </a:tr>
              <a:tr h="553155">
                <a:tc>
                  <a:txBody>
                    <a:bodyPr/>
                    <a:lstStyle/>
                    <a:p>
                      <a:pPr marL="0" indent="0" algn="ctr">
                        <a:buFont typeface="+mj-lt"/>
                        <a:buNone/>
                      </a:pPr>
                      <a:r>
                        <a:rPr lang="en-US" sz="1200" dirty="0">
                          <a:latin typeface="Helvetica" pitchFamily="2" charset="0"/>
                        </a:rPr>
                        <a:t>2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="1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Helvetica" pitchFamily="2" charset="0"/>
                        </a:rPr>
                        <a:t>Internet Number Resources’ Review</a:t>
                      </a:r>
                      <a:endParaRPr lang="en-US" sz="1200" dirty="0">
                        <a:latin typeface="Helvetica" pitchFamily="2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>
                          <a:latin typeface="Helvetica" pitchFamily="2" charset="0"/>
                        </a:rPr>
                        <a:t>Allows AFRINIC to conduct routine (or </a:t>
                      </a:r>
                      <a:r>
                        <a:rPr lang="en-US" sz="1200" b="1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Helvetica" pitchFamily="2" charset="0"/>
                        </a:rPr>
                        <a:t>whistle-blower triggered</a:t>
                      </a:r>
                      <a:r>
                        <a:rPr lang="en-US" sz="1200" dirty="0">
                          <a:latin typeface="Helvetica" pitchFamily="2" charset="0"/>
                        </a:rPr>
                        <a:t>) resource audits on members.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16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>
                          <a:latin typeface="Helvetica" pitchFamily="2" charset="0"/>
                        </a:rPr>
                        <a:t>Under discussion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1926639"/>
                  </a:ext>
                </a:extLst>
              </a:tr>
              <a:tr h="300319">
                <a:tc>
                  <a:txBody>
                    <a:bodyPr/>
                    <a:lstStyle/>
                    <a:p>
                      <a:pPr marL="0" indent="0" algn="ctr">
                        <a:buFont typeface="+mj-lt"/>
                        <a:buNone/>
                      </a:pPr>
                      <a:r>
                        <a:rPr lang="en-US" sz="1200" dirty="0">
                          <a:latin typeface="Helvetica" pitchFamily="2" charset="0"/>
                        </a:rPr>
                        <a:t>3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="1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Helvetica" pitchFamily="2" charset="0"/>
                        </a:rPr>
                        <a:t>IPv4 Soft Landing </a:t>
                      </a:r>
                      <a:r>
                        <a:rPr lang="en-US" sz="1200" b="1" dirty="0" err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Helvetica" pitchFamily="2" charset="0"/>
                        </a:rPr>
                        <a:t>bis</a:t>
                      </a:r>
                      <a:endParaRPr lang="en-US" sz="1200" dirty="0">
                        <a:latin typeface="Helvetica" pitchFamily="2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16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>
                          <a:latin typeface="Helvetica" pitchFamily="2" charset="0"/>
                        </a:rPr>
                        <a:t>A complete replacement of the current </a:t>
                      </a:r>
                      <a:r>
                        <a:rPr lang="en-US" sz="1200" b="1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Helvetica" pitchFamily="2" charset="0"/>
                        </a:rPr>
                        <a:t>Soft Landing policy (CPM 5.4)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16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>
                          <a:latin typeface="Helvetica" pitchFamily="2" charset="0"/>
                        </a:rPr>
                        <a:t>Under discussion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28450723"/>
                  </a:ext>
                </a:extLst>
              </a:tr>
              <a:tr h="641174">
                <a:tc>
                  <a:txBody>
                    <a:bodyPr/>
                    <a:lstStyle/>
                    <a:p>
                      <a:pPr marL="0" indent="0" algn="ctr">
                        <a:buFont typeface="+mj-lt"/>
                        <a:buNone/>
                      </a:pPr>
                      <a:r>
                        <a:rPr lang="en-US" sz="1200" dirty="0">
                          <a:latin typeface="Helvetica" pitchFamily="2" charset="0"/>
                        </a:rPr>
                        <a:t>4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="1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Helvetica" pitchFamily="2" charset="0"/>
                        </a:rPr>
                        <a:t>Abuse Contact Policy Update</a:t>
                      </a:r>
                      <a:endParaRPr lang="en-US" sz="1200" dirty="0">
                        <a:latin typeface="Helvetica" pitchFamily="2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>
                          <a:latin typeface="Helvetica" pitchFamily="2" charset="0"/>
                        </a:rPr>
                        <a:t>Aims to solve the problem of contact information that is inaccurate for reporting abuse incidents from concerned IP address blocks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16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>
                          <a:latin typeface="Helvetica" pitchFamily="2" charset="0"/>
                        </a:rPr>
                        <a:t>Under discussion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98834956"/>
                  </a:ext>
                </a:extLst>
              </a:tr>
              <a:tr h="641174">
                <a:tc>
                  <a:txBody>
                    <a:bodyPr/>
                    <a:lstStyle/>
                    <a:p>
                      <a:pPr marL="0" indent="0" algn="ctr">
                        <a:buFont typeface="+mj-lt"/>
                        <a:buNone/>
                      </a:pPr>
                      <a:r>
                        <a:rPr lang="en-US" sz="1200" dirty="0">
                          <a:latin typeface="Helvetica" pitchFamily="2" charset="0"/>
                        </a:rPr>
                        <a:t>5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="1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Helvetica" pitchFamily="2" charset="0"/>
                        </a:rPr>
                        <a:t>Clarification on IPv6 Sub-Assignments</a:t>
                      </a:r>
                      <a:endParaRPr lang="en-US" sz="1200" dirty="0">
                        <a:latin typeface="Helvetica" pitchFamily="2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16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>
                          <a:latin typeface="Helvetica" pitchFamily="2" charset="0"/>
                        </a:rPr>
                        <a:t>Introduces a concept to further re-assign (or sub-assign) </a:t>
                      </a:r>
                      <a:r>
                        <a:rPr lang="en-US" sz="1200" b="1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Helvetica" pitchFamily="2" charset="0"/>
                        </a:rPr>
                        <a:t>IPv6</a:t>
                      </a:r>
                      <a:r>
                        <a:rPr lang="en-US" sz="1200" dirty="0">
                          <a:latin typeface="Helvetica" pitchFamily="2" charset="0"/>
                        </a:rPr>
                        <a:t> PA assignments from an </a:t>
                      </a:r>
                      <a:r>
                        <a:rPr lang="en-US" sz="1200" b="1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Helvetica" pitchFamily="2" charset="0"/>
                        </a:rPr>
                        <a:t>IPv6</a:t>
                      </a:r>
                      <a:r>
                        <a:rPr lang="en-US" sz="1200" dirty="0">
                          <a:latin typeface="Helvetica" pitchFamily="2" charset="0"/>
                        </a:rPr>
                        <a:t> block downstream.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16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>
                          <a:latin typeface="Helvetica" pitchFamily="2" charset="0"/>
                        </a:rPr>
                        <a:t>Under discussion</a:t>
                      </a:r>
                    </a:p>
                    <a:p>
                      <a:endParaRPr lang="en-US" sz="1200" dirty="0">
                        <a:latin typeface="Helvetica" pitchFamily="2" charset="0"/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23569645"/>
                  </a:ext>
                </a:extLst>
              </a:tr>
            </a:tbl>
          </a:graphicData>
        </a:graphic>
      </p:graphicFrame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D2AF743C-8EEC-AE4B-8CF2-1B68622FAD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8A01DA8-7B74-ED47-84A0-7DE66B07CAEA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46137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5143499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Helvetica"/>
            </a:endParaRPr>
          </a:p>
        </p:txBody>
      </p:sp>
      <p:sp>
        <p:nvSpPr>
          <p:cNvPr id="2" name="Oval 1"/>
          <p:cNvSpPr/>
          <p:nvPr/>
        </p:nvSpPr>
        <p:spPr>
          <a:xfrm>
            <a:off x="1738195" y="1057597"/>
            <a:ext cx="2616933" cy="2616933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362" name="TextBox 5"/>
          <p:cNvSpPr txBox="1">
            <a:spLocks noChangeArrowheads="1"/>
          </p:cNvSpPr>
          <p:nvPr/>
        </p:nvSpPr>
        <p:spPr bwMode="auto">
          <a:xfrm>
            <a:off x="1490972" y="2048530"/>
            <a:ext cx="314166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ヒラギノ角ゴ Pro W3" charset="0"/>
                <a:cs typeface="ヒラギノ角ゴ Pro W3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ヒラギノ角ゴ Pro W3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ヒラギノ角ゴ Pro W3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ヒラギノ角ゴ Pro W3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ヒラギノ角ゴ Pro W3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ヒラギノ角ゴ Pro W3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ヒラギノ角ゴ Pro W3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ヒラギノ角ゴ Pro W3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ヒラギノ角ゴ Pro W3" charset="0"/>
              </a:defRPr>
            </a:lvl9pPr>
          </a:lstStyle>
          <a:p>
            <a:pPr algn="ctr" eaLnBrk="1" hangingPunct="1"/>
            <a:r>
              <a:rPr lang="en-US" sz="2800" b="1" dirty="0">
                <a:solidFill>
                  <a:schemeClr val="bg1"/>
                </a:solidFill>
                <a:latin typeface="Helvetica" charset="0"/>
                <a:cs typeface="ＭＳ Ｐゴシック" charset="0"/>
              </a:rPr>
              <a:t>Thank you.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4699854" y="1429774"/>
            <a:ext cx="3055266" cy="1760731"/>
            <a:chOff x="4667370" y="348064"/>
            <a:chExt cx="3055266" cy="1760731"/>
          </a:xfrm>
        </p:grpSpPr>
        <p:sp>
          <p:nvSpPr>
            <p:cNvPr id="15364" name="TextBox 9"/>
            <p:cNvSpPr txBox="1">
              <a:spLocks noChangeArrowheads="1"/>
            </p:cNvSpPr>
            <p:nvPr/>
          </p:nvSpPr>
          <p:spPr bwMode="auto">
            <a:xfrm>
              <a:off x="6121682" y="348064"/>
              <a:ext cx="755666" cy="17543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ヒラギノ角ゴ Pro W3" charset="0"/>
                  <a:cs typeface="ヒラギノ角ゴ Pro W3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ヒラギノ角ゴ Pro W3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ヒラギノ角ゴ Pro W3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ヒラギノ角ゴ Pro W3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ヒラギノ角ゴ Pro W3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ヒラギノ角ゴ Pro W3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ヒラギノ角ゴ Pro W3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ヒラギノ角ゴ Pro W3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ヒラギノ角ゴ Pro W3" charset="0"/>
                </a:defRPr>
              </a:lvl9pPr>
            </a:lstStyle>
            <a:p>
              <a:pPr eaLnBrk="1" hangingPunct="1">
                <a:lnSpc>
                  <a:spcPct val="200000"/>
                </a:lnSpc>
              </a:pPr>
              <a:r>
                <a:rPr lang="en-US" sz="900" b="1" dirty="0" err="1">
                  <a:solidFill>
                    <a:srgbClr val="FF6600"/>
                  </a:solidFill>
                  <a:latin typeface="Helvetica" charset="0"/>
                  <a:cs typeface="ＭＳ Ｐゴシック" charset="0"/>
                </a:rPr>
                <a:t>afrinic</a:t>
              </a:r>
              <a:br>
                <a:rPr lang="en-US" sz="900" b="1" dirty="0">
                  <a:solidFill>
                    <a:srgbClr val="FF6600"/>
                  </a:solidFill>
                  <a:latin typeface="Helvetica" charset="0"/>
                  <a:cs typeface="ＭＳ Ｐゴシック" charset="0"/>
                </a:rPr>
              </a:br>
              <a:r>
                <a:rPr lang="en-US" sz="900" b="1" dirty="0" err="1">
                  <a:solidFill>
                    <a:srgbClr val="FF6600"/>
                  </a:solidFill>
                  <a:latin typeface="Helvetica" charset="0"/>
                  <a:cs typeface="ＭＳ Ｐゴシック" charset="0"/>
                </a:rPr>
                <a:t>afrinic</a:t>
              </a:r>
              <a:br>
                <a:rPr lang="en-US" sz="900" b="1" dirty="0">
                  <a:solidFill>
                    <a:srgbClr val="FF6600"/>
                  </a:solidFill>
                  <a:latin typeface="Helvetica" charset="0"/>
                  <a:cs typeface="ＭＳ Ｐゴシック" charset="0"/>
                </a:rPr>
              </a:br>
              <a:r>
                <a:rPr lang="en-US" sz="900" b="1" dirty="0" err="1">
                  <a:solidFill>
                    <a:srgbClr val="FF6600"/>
                  </a:solidFill>
                  <a:latin typeface="Helvetica" charset="0"/>
                  <a:cs typeface="ＭＳ Ｐゴシック" charset="0"/>
                </a:rPr>
                <a:t>afrinic</a:t>
              </a:r>
              <a:endParaRPr lang="en-US" sz="900" b="1" dirty="0">
                <a:solidFill>
                  <a:srgbClr val="FF6600"/>
                </a:solidFill>
                <a:latin typeface="Helvetica" charset="0"/>
                <a:cs typeface="ＭＳ Ｐゴシック" charset="0"/>
              </a:endParaRPr>
            </a:p>
            <a:p>
              <a:pPr eaLnBrk="1" hangingPunct="1">
                <a:lnSpc>
                  <a:spcPct val="200000"/>
                </a:lnSpc>
              </a:pPr>
              <a:r>
                <a:rPr lang="en-US" sz="900" b="1" dirty="0" err="1">
                  <a:solidFill>
                    <a:srgbClr val="FF6600"/>
                  </a:solidFill>
                  <a:latin typeface="Helvetica" charset="0"/>
                  <a:cs typeface="ＭＳ Ｐゴシック" charset="0"/>
                </a:rPr>
                <a:t>afrinic</a:t>
              </a:r>
              <a:endParaRPr lang="en-US" sz="900" b="1" dirty="0">
                <a:solidFill>
                  <a:srgbClr val="FF6600"/>
                </a:solidFill>
                <a:latin typeface="Helvetica" charset="0"/>
                <a:cs typeface="ＭＳ Ｐゴシック" charset="0"/>
              </a:endParaRPr>
            </a:p>
            <a:p>
              <a:pPr eaLnBrk="1" hangingPunct="1">
                <a:lnSpc>
                  <a:spcPct val="200000"/>
                </a:lnSpc>
              </a:pPr>
              <a:r>
                <a:rPr lang="en-US" sz="900" b="1" dirty="0" err="1">
                  <a:solidFill>
                    <a:srgbClr val="FF6600"/>
                  </a:solidFill>
                  <a:latin typeface="Helvetica" charset="0"/>
                  <a:cs typeface="ＭＳ Ｐゴシック" charset="0"/>
                </a:rPr>
                <a:t>afrinic</a:t>
              </a:r>
              <a:endParaRPr lang="en-US" sz="900" b="1" dirty="0">
                <a:solidFill>
                  <a:srgbClr val="FF6600"/>
                </a:solidFill>
                <a:latin typeface="Helvetica" charset="0"/>
                <a:cs typeface="ＭＳ Ｐゴシック" charset="0"/>
              </a:endParaRPr>
            </a:p>
            <a:p>
              <a:pPr eaLnBrk="1" hangingPunct="1">
                <a:lnSpc>
                  <a:spcPct val="200000"/>
                </a:lnSpc>
              </a:pPr>
              <a:r>
                <a:rPr lang="en-US" sz="900" b="1" dirty="0" err="1">
                  <a:solidFill>
                    <a:srgbClr val="FF6600"/>
                  </a:solidFill>
                  <a:latin typeface="Helvetica" charset="0"/>
                  <a:cs typeface="ＭＳ Ｐゴシック" charset="0"/>
                </a:rPr>
                <a:t>afrinic</a:t>
              </a:r>
              <a:endParaRPr lang="en-US" sz="900" b="1" dirty="0">
                <a:solidFill>
                  <a:srgbClr val="FF6600"/>
                </a:solidFill>
                <a:latin typeface="Helvetica" charset="0"/>
                <a:cs typeface="ＭＳ Ｐゴシック" charset="0"/>
              </a:endParaRPr>
            </a:p>
          </p:txBody>
        </p:sp>
        <p:sp>
          <p:nvSpPr>
            <p:cNvPr id="20" name="TextBox 19"/>
            <p:cNvSpPr txBox="1"/>
            <p:nvPr/>
          </p:nvSpPr>
          <p:spPr bwMode="auto">
            <a:xfrm>
              <a:off x="6485730" y="348091"/>
              <a:ext cx="1236906" cy="175432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fontAlgn="auto">
                <a:lnSpc>
                  <a:spcPct val="20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9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"/>
                <a:ea typeface="+mn-ea"/>
                <a:cs typeface="Helvetica"/>
              </a:endParaRPr>
            </a:p>
            <a:p>
              <a:pPr fontAlgn="auto">
                <a:lnSpc>
                  <a:spcPct val="20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9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"/>
                <a:ea typeface="+mn-ea"/>
                <a:cs typeface="Helvetica"/>
              </a:endParaRPr>
            </a:p>
            <a:p>
              <a:pPr fontAlgn="auto">
                <a:lnSpc>
                  <a:spcPct val="20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9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"/>
                <a:ea typeface="+mn-ea"/>
                <a:cs typeface="Helvetica"/>
              </a:endParaRPr>
            </a:p>
            <a:p>
              <a:pPr fontAlgn="auto">
                <a:lnSpc>
                  <a:spcPct val="20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9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"/>
                <a:ea typeface="+mn-ea"/>
                <a:cs typeface="Helvetica"/>
              </a:endParaRPr>
            </a:p>
            <a:p>
              <a:pPr fontAlgn="auto">
                <a:lnSpc>
                  <a:spcPct val="20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9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Helvetica"/>
                  <a:ea typeface="+mn-ea"/>
                  <a:cs typeface="Helvetica"/>
                </a:rPr>
                <a:t>media</a:t>
              </a:r>
            </a:p>
            <a:p>
              <a:pPr fontAlgn="auto">
                <a:lnSpc>
                  <a:spcPct val="20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900" b="1" dirty="0" err="1">
                  <a:solidFill>
                    <a:schemeClr val="tx1">
                      <a:lumMod val="75000"/>
                      <a:lumOff val="25000"/>
                    </a:schemeClr>
                  </a:solidFill>
                  <a:latin typeface="Helvetica"/>
                  <a:ea typeface="+mn-ea"/>
                  <a:cs typeface="Helvetica"/>
                </a:rPr>
                <a:t>.net</a:t>
              </a:r>
              <a:endParaRPr lang="en-US" sz="900" b="1" dirty="0">
                <a:latin typeface="Helvetica"/>
                <a:ea typeface="+mn-ea"/>
                <a:cs typeface="Helvetica"/>
              </a:endParaRPr>
            </a:p>
          </p:txBody>
        </p:sp>
        <p:pic>
          <p:nvPicPr>
            <p:cNvPr id="15366" name="Picture 8" descr="icon.eps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67370" y="427598"/>
              <a:ext cx="301393" cy="16747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2" name="TextBox 21"/>
            <p:cNvSpPr txBox="1"/>
            <p:nvPr/>
          </p:nvSpPr>
          <p:spPr bwMode="auto">
            <a:xfrm>
              <a:off x="4783369" y="354469"/>
              <a:ext cx="1467869" cy="175432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r" fontAlgn="auto">
                <a:lnSpc>
                  <a:spcPct val="20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9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latin typeface="Helvetica"/>
                  <a:ea typeface="+mn-ea"/>
                  <a:cs typeface="Helvetica"/>
                </a:rPr>
                <a:t>twitter.com</a:t>
              </a:r>
              <a:r>
                <a:rPr lang="en-US" sz="9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Helvetica"/>
                  <a:ea typeface="+mn-ea"/>
                  <a:cs typeface="Helvetica"/>
                </a:rPr>
                <a:t>/</a:t>
              </a:r>
              <a:br>
                <a:rPr lang="en-US" sz="9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Helvetica"/>
                  <a:ea typeface="+mn-ea"/>
                  <a:cs typeface="Helvetica"/>
                </a:rPr>
              </a:br>
              <a:r>
                <a:rPr lang="en-US" sz="9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latin typeface="Helvetica"/>
                  <a:ea typeface="+mn-ea"/>
                  <a:cs typeface="Helvetica"/>
                </a:rPr>
                <a:t>flickr.com</a:t>
              </a:r>
              <a:r>
                <a:rPr lang="en-US" sz="9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Helvetica"/>
                  <a:ea typeface="+mn-ea"/>
                  <a:cs typeface="Helvetica"/>
                </a:rPr>
                <a:t>/</a:t>
              </a:r>
              <a:endParaRPr lang="en-US" sz="900" dirty="0">
                <a:solidFill>
                  <a:srgbClr val="FF6600"/>
                </a:solidFill>
                <a:latin typeface="Helvetica"/>
                <a:ea typeface="+mn-ea"/>
                <a:cs typeface="Helvetica"/>
              </a:endParaRPr>
            </a:p>
            <a:p>
              <a:pPr algn="r" fontAlgn="auto">
                <a:lnSpc>
                  <a:spcPct val="20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9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latin typeface="Helvetica"/>
                  <a:ea typeface="+mn-ea"/>
                  <a:cs typeface="Helvetica"/>
                </a:rPr>
                <a:t>facebook.com</a:t>
              </a:r>
              <a:r>
                <a:rPr lang="en-US" sz="9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Helvetica"/>
                  <a:ea typeface="+mn-ea"/>
                  <a:cs typeface="Helvetica"/>
                </a:rPr>
                <a:t>/</a:t>
              </a:r>
              <a:br>
                <a:rPr lang="en-US" sz="9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Helvetica"/>
                  <a:ea typeface="+mn-ea"/>
                  <a:cs typeface="Helvetica"/>
                </a:rPr>
              </a:br>
              <a:r>
                <a:rPr lang="en-US" sz="9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latin typeface="Helvetica"/>
                  <a:ea typeface="+mn-ea"/>
                  <a:cs typeface="Helvetica"/>
                </a:rPr>
                <a:t>linkedin.com</a:t>
              </a:r>
              <a:r>
                <a:rPr lang="en-US" sz="9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Helvetica"/>
                  <a:ea typeface="+mn-ea"/>
                  <a:cs typeface="Helvetica"/>
                </a:rPr>
                <a:t>/company/</a:t>
              </a:r>
              <a:br>
                <a:rPr lang="en-US" sz="9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Helvetica"/>
                  <a:ea typeface="+mn-ea"/>
                  <a:cs typeface="Helvetica"/>
                </a:rPr>
              </a:br>
              <a:r>
                <a:rPr lang="en-US" sz="9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latin typeface="Helvetica"/>
                  <a:ea typeface="+mn-ea"/>
                  <a:cs typeface="Helvetica"/>
                </a:rPr>
                <a:t>youtube.com</a:t>
              </a:r>
              <a:r>
                <a:rPr lang="en-US" sz="9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Helvetica"/>
                  <a:ea typeface="+mn-ea"/>
                  <a:cs typeface="Helvetica"/>
                </a:rPr>
                <a:t>/</a:t>
              </a:r>
              <a:br>
                <a:rPr lang="en-US" sz="9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Helvetica"/>
                  <a:ea typeface="+mn-ea"/>
                  <a:cs typeface="Helvetica"/>
                </a:rPr>
              </a:br>
              <a:r>
                <a:rPr lang="en-US" sz="9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Helvetica"/>
                  <a:ea typeface="+mn-ea"/>
                  <a:cs typeface="Helvetica"/>
                </a:rPr>
                <a:t>www.</a:t>
              </a:r>
              <a:endParaRPr lang="en-US" sz="900" dirty="0">
                <a:solidFill>
                  <a:srgbClr val="FF6600"/>
                </a:solidFill>
                <a:latin typeface="Helvetica"/>
                <a:ea typeface="+mn-ea"/>
                <a:cs typeface="Helvetica"/>
              </a:endParaRPr>
            </a:p>
          </p:txBody>
        </p:sp>
      </p:grp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C0A5CD0-DD23-F143-A018-E6F21C0AC8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A9CD49A-8253-BC4A-94DA-92A6B804349F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4169976"/>
      </p:ext>
    </p:extLst>
  </p:cSld>
  <p:clrMapOvr>
    <a:masterClrMapping/>
  </p:clrMapOvr>
</p:sld>
</file>

<file path=ppt/theme/theme1.xml><?xml version="1.0" encoding="utf-8"?>
<a:theme xmlns:a="http://schemas.openxmlformats.org/drawingml/2006/main" name="AIS15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2173</TotalTime>
  <Words>730</Words>
  <Application>Microsoft Macintosh PowerPoint</Application>
  <PresentationFormat>On-screen Show (16:9)</PresentationFormat>
  <Paragraphs>107</Paragraphs>
  <Slides>6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3" baseType="lpstr">
      <vt:lpstr>ＭＳ Ｐゴシック</vt:lpstr>
      <vt:lpstr>ヒラギノ角ゴ Pro W3</vt:lpstr>
      <vt:lpstr>Arial</vt:lpstr>
      <vt:lpstr>Calibri</vt:lpstr>
      <vt:lpstr>Helvetica</vt:lpstr>
      <vt:lpstr>Mangal</vt:lpstr>
      <vt:lpstr>AIS15</vt:lpstr>
      <vt:lpstr>PowerPoint Presentation</vt:lpstr>
      <vt:lpstr>Lame delegations</vt:lpstr>
      <vt:lpstr>PowerPoint Presentation</vt:lpstr>
      <vt:lpstr>PowerPoint Presentation</vt:lpstr>
      <vt:lpstr>PowerPoint Presentation</vt:lpstr>
      <vt:lpstr>PowerPoint Presentation</vt:lpstr>
    </vt:vector>
  </TitlesOfParts>
  <Company>VD</Company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Vector Doctor</dc:creator>
  <cp:lastModifiedBy>Felix Otiato</cp:lastModifiedBy>
  <cp:revision>148</cp:revision>
  <cp:lastPrinted>2018-10-16T09:14:15Z</cp:lastPrinted>
  <dcterms:created xsi:type="dcterms:W3CDTF">2014-09-08T08:11:35Z</dcterms:created>
  <dcterms:modified xsi:type="dcterms:W3CDTF">2018-10-18T15:43:40Z</dcterms:modified>
</cp:coreProperties>
</file>