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84" r:id="rId5"/>
    <p:sldId id="307" r:id="rId6"/>
    <p:sldId id="308" r:id="rId7"/>
    <p:sldId id="309" r:id="rId8"/>
    <p:sldId id="310" r:id="rId9"/>
    <p:sldId id="311" r:id="rId10"/>
    <p:sldId id="312" r:id="rId11"/>
    <p:sldId id="313" r:id="rId12"/>
    <p:sldId id="314" r:id="rId13"/>
    <p:sldId id="315" r:id="rId14"/>
    <p:sldId id="316" r:id="rId15"/>
    <p:sldId id="30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5C7164-6F81-4275-A850-BCEF0F57CD59}">
          <p14:sldIdLst>
            <p14:sldId id="284"/>
            <p14:sldId id="307"/>
            <p14:sldId id="308"/>
            <p14:sldId id="309"/>
            <p14:sldId id="310"/>
            <p14:sldId id="311"/>
            <p14:sldId id="312"/>
            <p14:sldId id="313"/>
            <p14:sldId id="314"/>
            <p14:sldId id="315"/>
            <p14:sldId id="316"/>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6600"/>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3"/>
    <p:restoredTop sz="85619" autoAdjust="0"/>
  </p:normalViewPr>
  <p:slideViewPr>
    <p:cSldViewPr snapToGrid="0">
      <p:cViewPr varScale="1">
        <p:scale>
          <a:sx n="111" d="100"/>
          <a:sy n="111" d="100"/>
        </p:scale>
        <p:origin x="2040" y="20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18/10/18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18/10/18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US" sz="1200" b="1" i="1" dirty="0">
                <a:latin typeface="Century Gothic"/>
                <a:cs typeface="Century Gothic"/>
              </a:rPr>
              <a:t>To be the flagship and global leader for collaborative Internet number resource management as a central element of an open, stable and secure Internet</a:t>
            </a:r>
          </a:p>
        </p:txBody>
      </p:sp>
      <p:sp>
        <p:nvSpPr>
          <p:cNvPr id="4" name="Slide Number Placeholder 3"/>
          <p:cNvSpPr>
            <a:spLocks noGrp="1"/>
          </p:cNvSpPr>
          <p:nvPr>
            <p:ph type="sldNum" sz="quarter" idx="5"/>
          </p:nvPr>
        </p:nvSpPr>
        <p:spPr/>
        <p:txBody>
          <a:bodyPr/>
          <a:lstStyle/>
          <a:p>
            <a:fld id="{0EF05BAA-92F6-4DEA-A832-E4B15A2F525C}" type="slidenum">
              <a:rPr lang="en-AU" smtClean="0"/>
              <a:t>1</a:t>
            </a:fld>
            <a:endParaRPr lang="en-AU"/>
          </a:p>
        </p:txBody>
      </p:sp>
    </p:spTree>
    <p:extLst>
      <p:ext uri="{BB962C8B-B14F-4D97-AF65-F5344CB8AC3E}">
        <p14:creationId xmlns:p14="http://schemas.microsoft.com/office/powerpoint/2010/main" val="1813859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Issues to Address:</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scope of this consultation includes the structural implications of issues identified by the ASO Review, including but not limited to:</a:t>
            </a:r>
          </a:p>
          <a:p>
            <a:pPr fontAlgn="base"/>
            <a:r>
              <a:rPr lang="en-US" sz="1200" b="0" i="0" kern="1200" dirty="0">
                <a:solidFill>
                  <a:schemeClr val="tx1"/>
                </a:solidFill>
                <a:effectLst/>
                <a:latin typeface="+mn-lt"/>
                <a:ea typeface="+mn-ea"/>
                <a:cs typeface="+mn-cs"/>
              </a:rPr>
              <a:t>Any updates and adjustments identified as required for ASO-related documents</a:t>
            </a:r>
          </a:p>
          <a:p>
            <a:pPr fontAlgn="base"/>
            <a:r>
              <a:rPr lang="en-US" sz="1200" b="0" i="0" kern="1200" dirty="0">
                <a:solidFill>
                  <a:schemeClr val="tx1"/>
                </a:solidFill>
                <a:effectLst/>
                <a:latin typeface="+mn-lt"/>
                <a:ea typeface="+mn-ea"/>
                <a:cs typeface="+mn-cs"/>
              </a:rPr>
              <a:t>Any procedural clarifications and adjustments identified</a:t>
            </a:r>
          </a:p>
          <a:p>
            <a:pPr fontAlgn="base"/>
            <a:r>
              <a:rPr lang="en-US" sz="1200" b="0" i="0" kern="1200" dirty="0">
                <a:solidFill>
                  <a:schemeClr val="tx1"/>
                </a:solidFill>
                <a:effectLst/>
                <a:latin typeface="+mn-lt"/>
                <a:ea typeface="+mn-ea"/>
                <a:cs typeface="+mn-cs"/>
              </a:rPr>
              <a:t>Reported confusion of roles between ASO and NRO, and their components</a:t>
            </a:r>
          </a:p>
          <a:p>
            <a:pPr fontAlgn="base"/>
            <a:r>
              <a:rPr lang="en-US" sz="1200" b="0" i="0" kern="1200" dirty="0">
                <a:solidFill>
                  <a:schemeClr val="tx1"/>
                </a:solidFill>
                <a:effectLst/>
                <a:latin typeface="+mn-lt"/>
                <a:ea typeface="+mn-ea"/>
                <a:cs typeface="+mn-cs"/>
              </a:rPr>
              <a:t>Perceived complexity of relationships among NRO, ASO and ICANN</a:t>
            </a:r>
          </a:p>
          <a:p>
            <a:pPr fontAlgn="base"/>
            <a:r>
              <a:rPr lang="en-US" sz="1200" b="0" i="0" kern="1200" dirty="0">
                <a:solidFill>
                  <a:schemeClr val="tx1"/>
                </a:solidFill>
                <a:effectLst/>
                <a:latin typeface="+mn-lt"/>
                <a:ea typeface="+mn-ea"/>
                <a:cs typeface="+mn-cs"/>
              </a:rPr>
              <a:t>Relevance and cost to the RIRs of various ICANN engagement activities</a:t>
            </a:r>
          </a:p>
          <a:p>
            <a:pPr fontAlgn="base"/>
            <a:r>
              <a:rPr lang="en-US" sz="1200" b="0" i="0" kern="1200" dirty="0">
                <a:solidFill>
                  <a:schemeClr val="tx1"/>
                </a:solidFill>
                <a:effectLst/>
                <a:latin typeface="+mn-lt"/>
                <a:ea typeface="+mn-ea"/>
                <a:cs typeface="+mn-cs"/>
              </a:rPr>
              <a:t>Out of the Scope of this consultation are the following aspects:</a:t>
            </a:r>
          </a:p>
          <a:p>
            <a:pPr fontAlgn="base"/>
            <a:r>
              <a:rPr lang="en-US" sz="1200" b="0" i="0" kern="1200" dirty="0">
                <a:solidFill>
                  <a:schemeClr val="tx1"/>
                </a:solidFill>
                <a:effectLst/>
                <a:latin typeface="+mn-lt"/>
                <a:ea typeface="+mn-ea"/>
                <a:cs typeface="+mn-cs"/>
              </a:rPr>
              <a:t>Global Policy Development Process (GPDP)</a:t>
            </a:r>
          </a:p>
          <a:p>
            <a:pPr fontAlgn="base"/>
            <a:r>
              <a:rPr lang="en-US" sz="1200" b="0" i="0" kern="1200" dirty="0">
                <a:solidFill>
                  <a:schemeClr val="tx1"/>
                </a:solidFill>
                <a:effectLst/>
                <a:latin typeface="+mn-lt"/>
                <a:ea typeface="+mn-ea"/>
                <a:cs typeface="+mn-cs"/>
              </a:rPr>
              <a:t>ASO AC role with GPDP</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Specific Questions:</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NRO EC is looking to specific answer to the following questions:</a:t>
            </a:r>
          </a:p>
          <a:p>
            <a:pPr fontAlgn="base"/>
            <a:r>
              <a:rPr lang="en-US" sz="1200" b="0" i="0" kern="1200" dirty="0">
                <a:solidFill>
                  <a:schemeClr val="tx1"/>
                </a:solidFill>
                <a:effectLst/>
                <a:latin typeface="+mn-lt"/>
                <a:ea typeface="+mn-ea"/>
                <a:cs typeface="+mn-cs"/>
              </a:rPr>
              <a:t>What adjustments, if any, should be made in order to address the issues described above?</a:t>
            </a:r>
          </a:p>
          <a:p>
            <a:pPr fontAlgn="base"/>
            <a:r>
              <a:rPr lang="en-US" sz="1200" b="0" i="0" kern="1200" dirty="0">
                <a:solidFill>
                  <a:schemeClr val="tx1"/>
                </a:solidFill>
                <a:effectLst/>
                <a:latin typeface="+mn-lt"/>
                <a:ea typeface="+mn-ea"/>
                <a:cs typeface="+mn-cs"/>
              </a:rPr>
              <a:t>Should adjustments be limited to NRO MoU, ASO MoU, and/or ICANN Bylaws</a:t>
            </a:r>
          </a:p>
          <a:p>
            <a:pPr fontAlgn="base"/>
            <a:r>
              <a:rPr lang="en-US" sz="1200" b="0" i="0" kern="1200" dirty="0">
                <a:solidFill>
                  <a:schemeClr val="tx1"/>
                </a:solidFill>
                <a:effectLst/>
                <a:latin typeface="+mn-lt"/>
                <a:ea typeface="+mn-ea"/>
                <a:cs typeface="+mn-cs"/>
              </a:rPr>
              <a:t>Over what timeframes should these adjustments be developed and implemented</a:t>
            </a:r>
          </a:p>
          <a:p>
            <a:pPr fontAlgn="base"/>
            <a:r>
              <a:rPr lang="en-US" sz="1200" b="0" i="0" kern="1200" dirty="0">
                <a:solidFill>
                  <a:schemeClr val="tx1"/>
                </a:solidFill>
                <a:effectLst/>
                <a:latin typeface="+mn-lt"/>
                <a:ea typeface="+mn-ea"/>
                <a:cs typeface="+mn-cs"/>
              </a:rPr>
              <a:t>What strategic aspects should we pay attention to when considering these adjustments?</a:t>
            </a:r>
          </a:p>
          <a:p>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10</a:t>
            </a:fld>
            <a:endParaRPr lang="en-AU"/>
          </a:p>
        </p:txBody>
      </p:sp>
    </p:spTree>
    <p:extLst>
      <p:ext uri="{BB962C8B-B14F-4D97-AF65-F5344CB8AC3E}">
        <p14:creationId xmlns:p14="http://schemas.microsoft.com/office/powerpoint/2010/main" val="3353381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11</a:t>
            </a:fld>
            <a:endParaRPr lang="en-AU"/>
          </a:p>
        </p:txBody>
      </p:sp>
    </p:spTree>
    <p:extLst>
      <p:ext uri="{BB962C8B-B14F-4D97-AF65-F5344CB8AC3E}">
        <p14:creationId xmlns:p14="http://schemas.microsoft.com/office/powerpoint/2010/main" val="2619964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12</a:t>
            </a:fld>
            <a:endParaRPr lang="en-AU"/>
          </a:p>
        </p:txBody>
      </p:sp>
    </p:spTree>
    <p:extLst>
      <p:ext uri="{BB962C8B-B14F-4D97-AF65-F5344CB8AC3E}">
        <p14:creationId xmlns:p14="http://schemas.microsoft.com/office/powerpoint/2010/main" val="424853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charset="0"/>
                <a:ea typeface="ＭＳ Ｐゴシック" charset="-128"/>
              </a:rPr>
              <a:t>- NRO created by the agreement of the 5 RIRs.</a:t>
            </a:r>
          </a:p>
          <a:p>
            <a:pPr marL="171450" indent="-171450" eaLnBrk="1" hangingPunct="1">
              <a:buFontTx/>
              <a:buChar char="-"/>
            </a:pPr>
            <a:r>
              <a:rPr lang="en-US" dirty="0">
                <a:latin typeface="Times New Roman" charset="0"/>
                <a:ea typeface="ＭＳ Ｐゴシック" charset="-128"/>
              </a:rPr>
              <a:t>NRO</a:t>
            </a:r>
            <a:r>
              <a:rPr lang="en-US" baseline="0" dirty="0">
                <a:latin typeface="Times New Roman" charset="0"/>
                <a:ea typeface="ＭＳ Ｐゴシック" charset="-128"/>
              </a:rPr>
              <a:t> run by the NRO Executive Council, each RIR Board appoints his representative to the NRO EC, right now is composed by RIR CEOs</a:t>
            </a:r>
          </a:p>
          <a:p>
            <a:pPr marL="171450" indent="-171450" eaLnBrk="1" hangingPunct="1">
              <a:buFontTx/>
              <a:buChar char="-"/>
            </a:pPr>
            <a:r>
              <a:rPr lang="en-US" baseline="0" dirty="0">
                <a:latin typeface="Times New Roman" charset="0"/>
                <a:ea typeface="ＭＳ Ｐゴシック" charset="-128"/>
              </a:rPr>
              <a:t>The NRO is a coordination point for the RIR</a:t>
            </a: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2</a:t>
            </a:fld>
            <a:endParaRPr lang="en-AU"/>
          </a:p>
        </p:txBody>
      </p:sp>
    </p:spTree>
    <p:extLst>
      <p:ext uri="{BB962C8B-B14F-4D97-AF65-F5344CB8AC3E}">
        <p14:creationId xmlns:p14="http://schemas.microsoft.com/office/powerpoint/2010/main" val="100391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charset="0"/>
                <a:ea typeface="ＭＳ Ｐゴシック" charset="-128"/>
              </a:rPr>
              <a:t>Roles rotate annually,</a:t>
            </a:r>
            <a:r>
              <a:rPr lang="en-US" baseline="0" dirty="0">
                <a:latin typeface="Times New Roman" charset="0"/>
                <a:ea typeface="ＭＳ Ｐゴシック" charset="-128"/>
              </a:rPr>
              <a:t> </a:t>
            </a:r>
          </a:p>
          <a:p>
            <a:pPr eaLnBrk="1" hangingPunct="1"/>
            <a:r>
              <a:rPr lang="en-US" baseline="0" dirty="0">
                <a:latin typeface="Times New Roman" charset="0"/>
                <a:ea typeface="ＭＳ Ｐゴシック" charset="-128"/>
              </a:rPr>
              <a:t>EC members only 5 CEO but meetings includes RIR and staff and RIR Board members observers, minutes are published in the </a:t>
            </a:r>
            <a:r>
              <a:rPr lang="en-US" baseline="0" dirty="0" err="1">
                <a:latin typeface="Times New Roman" charset="0"/>
                <a:ea typeface="ＭＳ Ｐゴシック" charset="-128"/>
              </a:rPr>
              <a:t>nro</a:t>
            </a:r>
            <a:r>
              <a:rPr lang="en-US" baseline="0" dirty="0">
                <a:latin typeface="Times New Roman" charset="0"/>
                <a:ea typeface="ＭＳ Ｐゴシック" charset="-128"/>
              </a:rPr>
              <a:t> website</a:t>
            </a:r>
          </a:p>
          <a:p>
            <a:pPr eaLnBrk="1" hangingPunct="1"/>
            <a:r>
              <a:rPr lang="en-US" baseline="0" dirty="0">
                <a:latin typeface="Times New Roman" charset="0"/>
                <a:ea typeface="ＭＳ Ｐゴシック" charset="-128"/>
              </a:rPr>
              <a:t>Permanent secretariat since April 2013</a:t>
            </a:r>
          </a:p>
          <a:p>
            <a:pPr eaLnBrk="1" hangingPunct="1"/>
            <a:r>
              <a:rPr lang="en-US" baseline="0" dirty="0">
                <a:latin typeface="Times New Roman" charset="0"/>
                <a:ea typeface="ＭＳ Ｐゴシック" charset="-128"/>
              </a:rPr>
              <a:t>Susannah Gray starts support of secretariat On September 2017</a:t>
            </a:r>
          </a:p>
          <a:p>
            <a:pPr eaLnBrk="1" hangingPunct="1"/>
            <a:r>
              <a:rPr lang="en-US" baseline="0" dirty="0">
                <a:latin typeface="Times New Roman" charset="0"/>
                <a:ea typeface="ＭＳ Ｐゴシック" charset="-128"/>
              </a:rPr>
              <a:t>Rotation services more specific support, writers, design </a:t>
            </a:r>
          </a:p>
          <a:p>
            <a:pPr eaLnBrk="1" hangingPunct="1"/>
            <a:r>
              <a:rPr lang="en-US" dirty="0">
                <a:latin typeface="Times New Roman" charset="0"/>
                <a:ea typeface="ＭＳ Ｐゴシック" charset="-128"/>
              </a:rPr>
              <a:t>Active CG</a:t>
            </a:r>
            <a:r>
              <a:rPr lang="en-US" baseline="0" dirty="0">
                <a:latin typeface="Times New Roman" charset="0"/>
                <a:ea typeface="ＭＳ Ｐゴシック" charset="-128"/>
              </a:rPr>
              <a:t>, activities based on a pre-approved by the NRO EC annual work plan and budget. Specific tasks.</a:t>
            </a:r>
          </a:p>
          <a:p>
            <a:pPr eaLnBrk="1" hangingPunct="1"/>
            <a:r>
              <a:rPr lang="en-US" baseline="0" dirty="0">
                <a:latin typeface="Times New Roman" charset="0"/>
                <a:ea typeface="ＭＳ Ｐゴシック" charset="-128"/>
              </a:rPr>
              <a:t>Informal CG, costs absorbed by each RIR, ad hoc projects. (CFO, legal team, policy, public affairs)</a:t>
            </a:r>
            <a:endParaRPr lang="en-US" dirty="0">
              <a:latin typeface="Times New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3</a:t>
            </a:fld>
            <a:endParaRPr lang="en-AU"/>
          </a:p>
        </p:txBody>
      </p:sp>
    </p:spTree>
    <p:extLst>
      <p:ext uri="{BB962C8B-B14F-4D97-AF65-F5344CB8AC3E}">
        <p14:creationId xmlns:p14="http://schemas.microsoft.com/office/powerpoint/2010/main" val="236153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dirty="0">
                <a:latin typeface="Times New Roman" charset="0"/>
                <a:ea typeface="ＭＳ Ｐゴシック" charset="-128"/>
              </a:rPr>
              <a:t>Internet Number Status</a:t>
            </a:r>
            <a:r>
              <a:rPr lang="en-US" baseline="0" dirty="0">
                <a:latin typeface="Times New Roman" charset="0"/>
                <a:ea typeface="ＭＳ Ｐゴシック" charset="-128"/>
              </a:rPr>
              <a:t> Report, coordinated by the RSCG, Registration Services Manager</a:t>
            </a:r>
          </a:p>
          <a:p>
            <a:pPr marL="171450" indent="-171450" eaLnBrk="1" hangingPunct="1">
              <a:buFontTx/>
              <a:buChar char="-"/>
            </a:pPr>
            <a:r>
              <a:rPr lang="en-US" baseline="0" dirty="0">
                <a:latin typeface="Times New Roman" charset="0"/>
                <a:ea typeface="ＭＳ Ｐゴシック" charset="-128"/>
              </a:rPr>
              <a:t>Comparative Policy Overview, coordinated by the RIR Policy Managers.</a:t>
            </a:r>
          </a:p>
          <a:p>
            <a:pPr marL="171450" indent="-171450" eaLnBrk="1" hangingPunct="1">
              <a:buFontTx/>
              <a:buChar char="-"/>
            </a:pPr>
            <a:r>
              <a:rPr lang="en-US" baseline="0" dirty="0">
                <a:latin typeface="Times New Roman" charset="0"/>
                <a:ea typeface="ＭＳ Ｐゴシック" charset="-128"/>
              </a:rPr>
              <a:t>Extended s</a:t>
            </a:r>
            <a:endParaRPr lang="en-US" dirty="0">
              <a:latin typeface="Times New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4</a:t>
            </a:fld>
            <a:endParaRPr lang="en-AU"/>
          </a:p>
        </p:txBody>
      </p:sp>
    </p:spTree>
    <p:extLst>
      <p:ext uri="{BB962C8B-B14F-4D97-AF65-F5344CB8AC3E}">
        <p14:creationId xmlns:p14="http://schemas.microsoft.com/office/powerpoint/2010/main" val="140109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charset="0"/>
                <a:ea typeface="ＭＳ Ｐゴシック" charset="-128"/>
              </a:rPr>
              <a:t>2017 numbers</a:t>
            </a:r>
          </a:p>
          <a:p>
            <a:pPr eaLnBrk="1" hangingPunct="1"/>
            <a:r>
              <a:rPr lang="en-US" dirty="0">
                <a:latin typeface="Times New Roman" charset="0"/>
                <a:ea typeface="ＭＳ Ｐゴシック" charset="-128"/>
              </a:rPr>
              <a:t>NRO support</a:t>
            </a:r>
            <a:r>
              <a:rPr lang="en-US" baseline="0" dirty="0">
                <a:latin typeface="Times New Roman" charset="0"/>
                <a:ea typeface="ＭＳ Ｐゴシック" charset="-128"/>
              </a:rPr>
              <a:t> ASO AC chair travels to ICANN meetings</a:t>
            </a:r>
            <a:endParaRPr lang="en-US" dirty="0">
              <a:latin typeface="Times New Roman" charset="0"/>
              <a:ea typeface="ＭＳ Ｐゴシック" charset="-128"/>
            </a:endParaRPr>
          </a:p>
          <a:p>
            <a:pPr eaLnBrk="1" hangingPunct="1"/>
            <a:r>
              <a:rPr lang="en-US" dirty="0">
                <a:latin typeface="Times New Roman" charset="0"/>
                <a:ea typeface="ＭＳ Ｐゴシック" charset="-128"/>
              </a:rPr>
              <a:t>Outreach</a:t>
            </a:r>
            <a:r>
              <a:rPr lang="en-US" baseline="0" dirty="0">
                <a:latin typeface="Times New Roman" charset="0"/>
                <a:ea typeface="ＭＳ Ｐゴシック" charset="-128"/>
              </a:rPr>
              <a:t> is mostly focus in Global IGF activities and sometimes ICANN.( printed materials, videos for NRO Booth screen)</a:t>
            </a:r>
          </a:p>
          <a:p>
            <a:pPr eaLnBrk="1" hangingPunct="1"/>
            <a:r>
              <a:rPr lang="en-US" baseline="0" dirty="0">
                <a:latin typeface="Times New Roman" charset="0"/>
                <a:ea typeface="ＭＳ Ｐゴシック" charset="-128"/>
              </a:rPr>
              <a:t>Communications are for internal coordination (NRO EC, CG, ASO AC, ICANN Board election coordination, IANA Review Committee, </a:t>
            </a:r>
            <a:r>
              <a:rPr lang="en-US" baseline="0" dirty="0" err="1">
                <a:latin typeface="Times New Roman" charset="0"/>
                <a:ea typeface="ＭＳ Ｐゴシック" charset="-128"/>
              </a:rPr>
              <a:t>etc</a:t>
            </a:r>
            <a:r>
              <a:rPr lang="en-US" baseline="0" dirty="0">
                <a:latin typeface="Times New Roman" charset="0"/>
                <a:ea typeface="ＭＳ Ｐゴシック" charset="-128"/>
              </a:rPr>
              <a:t>) </a:t>
            </a:r>
            <a:r>
              <a:rPr lang="en-US" baseline="0" dirty="0" err="1">
                <a:latin typeface="Times New Roman" charset="0"/>
                <a:ea typeface="ＭＳ Ｐゴシック" charset="-128"/>
              </a:rPr>
              <a:t>i.e</a:t>
            </a:r>
            <a:r>
              <a:rPr lang="en-US" baseline="0" dirty="0">
                <a:latin typeface="Times New Roman" charset="0"/>
                <a:ea typeface="ＭＳ Ｐゴシック" charset="-128"/>
              </a:rPr>
              <a:t> </a:t>
            </a:r>
            <a:r>
              <a:rPr lang="en-US" baseline="0" dirty="0" err="1">
                <a:latin typeface="Times New Roman" charset="0"/>
                <a:ea typeface="ＭＳ Ｐゴシック" charset="-128"/>
              </a:rPr>
              <a:t>webex</a:t>
            </a:r>
            <a:r>
              <a:rPr lang="en-US" baseline="0" dirty="0">
                <a:latin typeface="Times New Roman" charset="0"/>
                <a:ea typeface="ＭＳ Ｐゴシック" charset="-128"/>
              </a:rPr>
              <a:t> calls.</a:t>
            </a:r>
          </a:p>
          <a:p>
            <a:pPr eaLnBrk="1" hangingPunct="1"/>
            <a:r>
              <a:rPr lang="en-US" baseline="0" dirty="0">
                <a:latin typeface="Times New Roman" charset="0"/>
                <a:ea typeface="ＭＳ Ｐゴシック" charset="-128"/>
              </a:rPr>
              <a:t>NRO CG Coordination (meeting room, coffee break expenses) </a:t>
            </a:r>
          </a:p>
          <a:p>
            <a:pPr eaLnBrk="1" hangingPunct="1"/>
            <a:r>
              <a:rPr lang="en-US" baseline="0" dirty="0">
                <a:latin typeface="Times New Roman" charset="0"/>
                <a:ea typeface="ＭＳ Ｐゴシック" charset="-128"/>
              </a:rPr>
              <a:t>Special extra contribution to the IGF Secretariat and Chair in 2016 for 75000 USD. IGFSA 50,000 USD, IGF UNDESA 75,000 USD</a:t>
            </a:r>
          </a:p>
          <a:p>
            <a:pPr eaLnBrk="1" hangingPunct="1"/>
            <a:endParaRPr lang="en-US" dirty="0">
              <a:latin typeface="Times New Roman" charset="0"/>
              <a:ea typeface="ＭＳ Ｐゴシック" charset="-128"/>
            </a:endParaRPr>
          </a:p>
          <a:p>
            <a:pPr eaLnBrk="1" hangingPunct="1"/>
            <a:r>
              <a:rPr lang="en-US" baseline="0" dirty="0">
                <a:latin typeface="Times New Roman" charset="0"/>
                <a:ea typeface="ＭＳ Ｐゴシック" charset="-128"/>
              </a:rPr>
              <a:t>Stability Fund</a:t>
            </a:r>
          </a:p>
          <a:p>
            <a:pPr eaLnBrk="1" hangingPunct="1"/>
            <a:r>
              <a:rPr lang="en-US" sz="1200" kern="1200" dirty="0">
                <a:solidFill>
                  <a:schemeClr val="tx1"/>
                </a:solidFill>
                <a:latin typeface="+mn-lt"/>
                <a:ea typeface="+mn-ea"/>
                <a:cs typeface="+mn-cs"/>
              </a:rPr>
              <a:t>This initiative is an important precautionary measure that will ensure the stability of the RIR system, and is not linked to any current events. Situations where the fund might be used include natural disasters, military conflict or serious financial distress. The fund is intended to safeguard the core registry and policy support functions of the RIRs, and other areas would generally not qualify for support. Any use of the fund will be overseen transparently by the NRO, and subject to strict financial controls.</a:t>
            </a:r>
            <a:endParaRPr lang="en-US" dirty="0">
              <a:latin typeface="Times New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5</a:t>
            </a:fld>
            <a:endParaRPr lang="en-AU"/>
          </a:p>
        </p:txBody>
      </p:sp>
    </p:spTree>
    <p:extLst>
      <p:ext uri="{BB962C8B-B14F-4D97-AF65-F5344CB8AC3E}">
        <p14:creationId xmlns:p14="http://schemas.microsoft.com/office/powerpoint/2010/main" val="3232311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dirty="0">
                <a:latin typeface="Times New Roman" charset="0"/>
                <a:ea typeface="ＭＳ Ｐゴシック" charset="-128"/>
              </a:rPr>
              <a:t>Internet Number Status</a:t>
            </a:r>
            <a:r>
              <a:rPr lang="en-US" baseline="0" dirty="0">
                <a:latin typeface="Times New Roman" charset="0"/>
                <a:ea typeface="ＭＳ Ｐゴシック" charset="-128"/>
              </a:rPr>
              <a:t> Report, coordinated by the RSCG, Registration Services Manager</a:t>
            </a:r>
          </a:p>
          <a:p>
            <a:pPr marL="171450" indent="-171450" eaLnBrk="1" hangingPunct="1">
              <a:buFontTx/>
              <a:buChar char="-"/>
            </a:pPr>
            <a:r>
              <a:rPr lang="en-US" baseline="0" dirty="0">
                <a:latin typeface="Times New Roman" charset="0"/>
                <a:ea typeface="ＭＳ Ｐゴシック" charset="-128"/>
              </a:rPr>
              <a:t>Comparative Policy Overview, coordinated by the RIR Policy Managers.</a:t>
            </a:r>
          </a:p>
          <a:p>
            <a:pPr marL="171450" indent="-171450" eaLnBrk="1" hangingPunct="1">
              <a:buFontTx/>
              <a:buChar char="-"/>
            </a:pPr>
            <a:r>
              <a:rPr lang="en-US" baseline="0" dirty="0">
                <a:latin typeface="Times New Roman" charset="0"/>
                <a:ea typeface="ＭＳ Ｐゴシック" charset="-128"/>
              </a:rPr>
              <a:t>Extended s</a:t>
            </a:r>
            <a:endParaRPr lang="en-US" dirty="0">
              <a:latin typeface="Times New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6</a:t>
            </a:fld>
            <a:endParaRPr lang="en-AU"/>
          </a:p>
        </p:txBody>
      </p:sp>
    </p:spTree>
    <p:extLst>
      <p:ext uri="{BB962C8B-B14F-4D97-AF65-F5344CB8AC3E}">
        <p14:creationId xmlns:p14="http://schemas.microsoft.com/office/powerpoint/2010/main" val="364822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7</a:t>
            </a:fld>
            <a:endParaRPr lang="en-AU"/>
          </a:p>
        </p:txBody>
      </p:sp>
    </p:spTree>
    <p:extLst>
      <p:ext uri="{BB962C8B-B14F-4D97-AF65-F5344CB8AC3E}">
        <p14:creationId xmlns:p14="http://schemas.microsoft.com/office/powerpoint/2010/main" val="16025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base" latinLnBrk="0" hangingPunct="1">
              <a:lnSpc>
                <a:spcPct val="100000"/>
              </a:lnSpc>
              <a:spcBef>
                <a:spcPct val="30000"/>
              </a:spcBef>
              <a:spcAft>
                <a:spcPct val="0"/>
              </a:spcAft>
              <a:buClrTx/>
              <a:buSzTx/>
              <a:buFontTx/>
              <a:buNone/>
              <a:tabLst/>
              <a:defRPr/>
            </a:pPr>
            <a:r>
              <a:rPr lang="en-US" b="1" dirty="0"/>
              <a:t>ASO Procedure for Empowered Community Approval Actions </a:t>
            </a:r>
          </a:p>
          <a:p>
            <a:pPr marL="228600" lvl="0" indent="-228600">
              <a:buFont typeface="+mj-lt"/>
              <a:buAutoNum type="arabicPeriod"/>
            </a:pPr>
            <a:r>
              <a:rPr lang="en-US" sz="1200" kern="1200" dirty="0">
                <a:solidFill>
                  <a:schemeClr val="tx1"/>
                </a:solidFill>
                <a:effectLst/>
                <a:latin typeface="+mn-lt"/>
                <a:ea typeface="+mn-ea"/>
                <a:cs typeface="+mn-cs"/>
              </a:rPr>
              <a:t>Fundamental Bylaw Amendments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Articles Amendments,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Asset Sales </a:t>
            </a:r>
            <a:endParaRPr lang="en-GB" sz="1200"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a:t>ASO Procedure for Empowered Community Rejection Actions </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PTI Governance Actions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IFR Recommendation Decisions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Special IFR Recommendation Decisions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SCWG Creation Decisions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SCWG Recommendation Decisions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ICANN Budgets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IANA Budgets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Operating Plans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Strategic Plans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Standard Bylaw Amendments </a:t>
            </a:r>
          </a:p>
          <a:p>
            <a:pPr marL="228600" lvl="0" indent="-228600">
              <a:buFont typeface="+mj-lt"/>
              <a:buAutoNum type="arabicPeriod"/>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u="sng" kern="1200" dirty="0">
                <a:solidFill>
                  <a:schemeClr val="tx1"/>
                </a:solidFill>
                <a:effectLst/>
                <a:latin typeface="+mn-lt"/>
                <a:ea typeface="+mn-ea"/>
                <a:cs typeface="+mn-cs"/>
              </a:rPr>
              <a:t>ASO Procedure for Director Removal Actions</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err="1">
                <a:solidFill>
                  <a:schemeClr val="tx1"/>
                </a:solidFill>
                <a:effectLst/>
                <a:latin typeface="+mn-lt"/>
                <a:ea typeface="+mn-ea"/>
                <a:cs typeface="+mn-cs"/>
              </a:rPr>
              <a:t>NomCom</a:t>
            </a:r>
            <a:r>
              <a:rPr lang="en-US" sz="1200" kern="1200" dirty="0">
                <a:solidFill>
                  <a:schemeClr val="tx1"/>
                </a:solidFill>
                <a:effectLst/>
                <a:latin typeface="+mn-lt"/>
                <a:ea typeface="+mn-ea"/>
                <a:cs typeface="+mn-cs"/>
              </a:rPr>
              <a:t> Director Removal Process</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SO/AC Director Removal Process</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Board Recall Process </a:t>
            </a:r>
            <a:endParaRPr lang="en-GB" sz="1200" kern="1200" dirty="0">
              <a:solidFill>
                <a:schemeClr val="tx1"/>
              </a:solidFill>
              <a:effectLst/>
              <a:latin typeface="+mn-lt"/>
              <a:ea typeface="+mn-ea"/>
              <a:cs typeface="+mn-cs"/>
            </a:endParaRPr>
          </a:p>
          <a:p>
            <a:pPr marL="228600" lvl="0" indent="-228600">
              <a:buFont typeface="+mj-lt"/>
              <a:buAutoNum type="arabicPeriod"/>
            </a:pPr>
            <a:endParaRPr lang="en-GB" sz="1200" kern="1200" dirty="0">
              <a:solidFill>
                <a:schemeClr val="tx1"/>
              </a:solidFill>
              <a:effectLst/>
              <a:latin typeface="+mn-lt"/>
              <a:ea typeface="+mn-ea"/>
              <a:cs typeface="+mn-cs"/>
            </a:endParaRPr>
          </a:p>
          <a:p>
            <a:pPr marL="228600" lvl="0" indent="-228600">
              <a:buFont typeface="+mj-lt"/>
              <a:buAutoNum type="arabicPeriod"/>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dirty="0"/>
              <a:t>ASO Standard Practices for Empowered Community Activities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i="1" u="sng" kern="1200" dirty="0">
                <a:solidFill>
                  <a:schemeClr val="tx1"/>
                </a:solidFill>
                <a:effectLst/>
                <a:latin typeface="+mn-lt"/>
                <a:ea typeface="+mn-ea"/>
                <a:cs typeface="+mn-cs"/>
              </a:rPr>
              <a:t>Communication to the RIR communities</a:t>
            </a:r>
            <a:endParaRPr lang="en-GB" sz="1200" kern="1200" dirty="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i="1" u="sng" kern="1200" dirty="0">
                <a:solidFill>
                  <a:schemeClr val="tx1"/>
                </a:solidFill>
                <a:effectLst/>
                <a:latin typeface="+mn-lt"/>
                <a:ea typeface="+mn-ea"/>
                <a:cs typeface="+mn-cs"/>
              </a:rPr>
              <a:t>ASO Designated Representative in Empowered Community Administration </a:t>
            </a:r>
            <a:endParaRPr lang="en-GB" sz="1200" kern="1200" dirty="0">
              <a:solidFill>
                <a:schemeClr val="tx1"/>
              </a:solidFill>
              <a:effectLst/>
              <a:latin typeface="+mn-lt"/>
              <a:ea typeface="+mn-ea"/>
              <a:cs typeface="+mn-cs"/>
            </a:endParaRPr>
          </a:p>
          <a:p>
            <a:pPr marL="228600" lvl="0" indent="-228600">
              <a:buFont typeface="+mj-lt"/>
              <a:buAutoNum type="arabicPeriod"/>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8</a:t>
            </a:fld>
            <a:endParaRPr lang="en-AU"/>
          </a:p>
        </p:txBody>
      </p:sp>
    </p:spTree>
    <p:extLst>
      <p:ext uri="{BB962C8B-B14F-4D97-AF65-F5344CB8AC3E}">
        <p14:creationId xmlns:p14="http://schemas.microsoft.com/office/powerpoint/2010/main" val="2677826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objective of the review is to determine whether the ASO has a continuing purpose in the ICANN structure, and if so, whether any change in structure or operations of the ASO is desirable to improve its effectiveness in the ICANN structure, and additionally whether the ASO is accountable to the Internet number community when carrying out its responsibilities.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scope of the review shall include all functions undertaken by the ASO in support of ICANN, and in particular with regards to global number policy development and the appointment of individuals to various ICANN bodies including the ICANN Board. Additional known tasks undertaken by the ASO in support of ICANN should be included in the review (such as the development of procedures to make appointments to other ICANN bodies), any questions regarding scope of the review will be determined by the NRO Executive Committee (NRO EC).</a:t>
            </a:r>
          </a:p>
          <a:p>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9</a:t>
            </a:fld>
            <a:endParaRPr lang="en-AU"/>
          </a:p>
        </p:txBody>
      </p:sp>
    </p:spTree>
    <p:extLst>
      <p:ext uri="{BB962C8B-B14F-4D97-AF65-F5344CB8AC3E}">
        <p14:creationId xmlns:p14="http://schemas.microsoft.com/office/powerpoint/2010/main" val="591558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BF144D-2162-4FA4-8EE0-427CD21387FC}"/>
              </a:ext>
            </a:extLst>
          </p:cNvPr>
          <p:cNvSpPr/>
          <p:nvPr userDrawn="1"/>
        </p:nvSpPr>
        <p:spPr>
          <a:xfrm>
            <a:off x="0" y="0"/>
            <a:ext cx="9144000" cy="1256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CBC71CBA-8C8D-441A-A049-D132F0066BA8}"/>
              </a:ext>
            </a:extLst>
          </p:cNvPr>
          <p:cNvPicPr>
            <a:picLocks noChangeAspect="1"/>
          </p:cNvPicPr>
          <p:nvPr userDrawn="1"/>
        </p:nvPicPr>
        <p:blipFill rotWithShape="1">
          <a:blip r:embed="rId2"/>
          <a:srcRect t="30050"/>
          <a:stretch/>
        </p:blipFill>
        <p:spPr>
          <a:xfrm>
            <a:off x="0" y="2060849"/>
            <a:ext cx="9143999" cy="4797151"/>
          </a:xfrm>
          <a:prstGeom prst="rect">
            <a:avLst/>
          </a:prstGeom>
        </p:spPr>
      </p:pic>
      <p:sp>
        <p:nvSpPr>
          <p:cNvPr id="2" name="Title 1"/>
          <p:cNvSpPr>
            <a:spLocks noGrp="1"/>
          </p:cNvSpPr>
          <p:nvPr>
            <p:ph type="title" hasCustomPrompt="1"/>
          </p:nvPr>
        </p:nvSpPr>
        <p:spPr>
          <a:xfrm>
            <a:off x="2339752" y="2546148"/>
            <a:ext cx="5328000" cy="1512168"/>
          </a:xfrm>
        </p:spPr>
        <p:txBody>
          <a:bodyPr>
            <a:noAutofit/>
          </a:bodyPr>
          <a:lstStyle>
            <a:lvl1pPr>
              <a:lnSpc>
                <a:spcPct val="100000"/>
              </a:lnSpc>
              <a:defRPr sz="3800" b="1" cap="none" baseline="0">
                <a:solidFill>
                  <a:schemeClr val="bg1"/>
                </a:solidFill>
              </a:defRPr>
            </a:lvl1pPr>
          </a:lstStyle>
          <a:p>
            <a:r>
              <a:rPr lang="en-US"/>
              <a:t>[Presentation title]</a:t>
            </a:r>
            <a:endParaRPr lang="en-AU"/>
          </a:p>
        </p:txBody>
      </p:sp>
      <p:sp>
        <p:nvSpPr>
          <p:cNvPr id="7" name="Text Placeholder 6"/>
          <p:cNvSpPr>
            <a:spLocks noGrp="1"/>
          </p:cNvSpPr>
          <p:nvPr>
            <p:ph type="body" sz="quarter" idx="10" hasCustomPrompt="1"/>
          </p:nvPr>
        </p:nvSpPr>
        <p:spPr>
          <a:xfrm>
            <a:off x="2339752" y="4221089"/>
            <a:ext cx="5328000" cy="1008112"/>
          </a:xfrm>
        </p:spPr>
        <p:txBody>
          <a:bodyPr>
            <a:normAutofit/>
          </a:bodyPr>
          <a:lstStyle>
            <a:lvl1pPr marL="0" indent="0">
              <a:buNone/>
              <a:defRPr sz="2900" cap="none" baseline="0">
                <a:solidFill>
                  <a:schemeClr val="accent1"/>
                </a:solidFill>
              </a:defRPr>
            </a:lvl1pPr>
          </a:lstStyle>
          <a:p>
            <a:pPr lvl="0"/>
            <a:r>
              <a:rPr lang="en-US"/>
              <a:t>[Presentation subtitle]</a:t>
            </a:r>
          </a:p>
        </p:txBody>
      </p:sp>
      <p:sp>
        <p:nvSpPr>
          <p:cNvPr id="6" name="Text Placeholder 5">
            <a:extLst>
              <a:ext uri="{FF2B5EF4-FFF2-40B4-BE49-F238E27FC236}">
                <a16:creationId xmlns:a16="http://schemas.microsoft.com/office/drawing/2014/main" id="{91CA967A-5B3F-4300-8584-78CCE9F1826B}"/>
              </a:ext>
            </a:extLst>
          </p:cNvPr>
          <p:cNvSpPr>
            <a:spLocks noGrp="1"/>
          </p:cNvSpPr>
          <p:nvPr>
            <p:ph type="body" sz="quarter" idx="11" hasCustomPrompt="1"/>
          </p:nvPr>
        </p:nvSpPr>
        <p:spPr>
          <a:xfrm>
            <a:off x="2339752" y="5331766"/>
            <a:ext cx="5328000" cy="270000"/>
          </a:xfrm>
          <a:solidFill>
            <a:schemeClr val="accent1"/>
          </a:solidFill>
        </p:spPr>
        <p:txBody>
          <a:bodyPr lIns="72000" tIns="36000" rIns="72000" bIns="36000">
            <a:normAutofit/>
          </a:bodyPr>
          <a:lstStyle>
            <a:lvl1pPr marL="0" indent="0">
              <a:buNone/>
              <a:defRPr sz="1200" b="1" cap="none" baseline="0">
                <a:solidFill>
                  <a:schemeClr val="bg1"/>
                </a:solidFill>
              </a:defRPr>
            </a:lvl1pPr>
            <a:lvl2pPr marL="179387" indent="0">
              <a:buNone/>
              <a:defRPr/>
            </a:lvl2pPr>
          </a:lstStyle>
          <a:p>
            <a:pPr lvl="0"/>
            <a:r>
              <a:rPr lang="en-US"/>
              <a:t>Edit master text styles</a:t>
            </a:r>
          </a:p>
        </p:txBody>
      </p:sp>
      <p:pic>
        <p:nvPicPr>
          <p:cNvPr id="8" name="Picture 7">
            <a:extLst>
              <a:ext uri="{FF2B5EF4-FFF2-40B4-BE49-F238E27FC236}">
                <a16:creationId xmlns:a16="http://schemas.microsoft.com/office/drawing/2014/main" id="{B7CC7C85-8630-4297-9FDA-091F4C4006B8}"/>
              </a:ext>
            </a:extLst>
          </p:cNvPr>
          <p:cNvPicPr>
            <a:picLocks noChangeAspect="1"/>
          </p:cNvPicPr>
          <p:nvPr userDrawn="1"/>
        </p:nvPicPr>
        <p:blipFill>
          <a:blip r:embed="rId3"/>
          <a:stretch>
            <a:fillRect/>
          </a:stretch>
        </p:blipFill>
        <p:spPr>
          <a:xfrm>
            <a:off x="793154" y="667644"/>
            <a:ext cx="2076854" cy="972000"/>
          </a:xfrm>
          <a:prstGeom prst="rect">
            <a:avLst/>
          </a:prstGeom>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48507" y="1341438"/>
            <a:ext cx="8055743" cy="4391817"/>
          </a:xfr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br>
              <a:rPr lang="en-AU"/>
            </a:br>
            <a:br>
              <a:rPr lang="en-AU"/>
            </a:br>
            <a:br>
              <a:rPr lang="en-AU"/>
            </a:br>
            <a:endParaRPr lang="en-AU"/>
          </a:p>
        </p:txBody>
      </p:sp>
      <p:sp>
        <p:nvSpPr>
          <p:cNvPr id="4" name="Text Placeholder 3"/>
          <p:cNvSpPr>
            <a:spLocks noGrp="1"/>
          </p:cNvSpPr>
          <p:nvPr>
            <p:ph type="body" sz="half" idx="2"/>
          </p:nvPr>
        </p:nvSpPr>
        <p:spPr>
          <a:xfrm>
            <a:off x="548507" y="5877272"/>
            <a:ext cx="8064000" cy="2989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a:extLst>
              <a:ext uri="{FF2B5EF4-FFF2-40B4-BE49-F238E27FC236}">
                <a16:creationId xmlns:a16="http://schemas.microsoft.com/office/drawing/2014/main" id="{38AB9B5A-241C-4B57-B3A8-88D529C3A2B3}"/>
              </a:ext>
            </a:extLst>
          </p:cNvPr>
          <p:cNvSpPr>
            <a:spLocks noGrp="1"/>
          </p:cNvSpPr>
          <p:nvPr>
            <p:ph type="title"/>
          </p:nvPr>
        </p:nvSpPr>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887F6E74-B1A4-485E-A376-10CE1CBA3E91}"/>
              </a:ext>
            </a:extLst>
          </p:cNvPr>
          <p:cNvSpPr>
            <a:spLocks noGrp="1"/>
          </p:cNvSpPr>
          <p:nvPr>
            <p:ph type="ftr" sz="quarter" idx="10"/>
          </p:nvPr>
        </p:nvSpPr>
        <p:spPr/>
        <p:txBody>
          <a:bodyPr/>
          <a:lstStyle/>
          <a:p>
            <a:r>
              <a:rPr lang="en-AU"/>
              <a:t>Internet number resource status report</a:t>
            </a:r>
          </a:p>
        </p:txBody>
      </p:sp>
      <p:sp>
        <p:nvSpPr>
          <p:cNvPr id="6" name="Slide Number Placeholder 5">
            <a:extLst>
              <a:ext uri="{FF2B5EF4-FFF2-40B4-BE49-F238E27FC236}">
                <a16:creationId xmlns:a16="http://schemas.microsoft.com/office/drawing/2014/main" id="{0DCA0C44-70FB-46D2-8EC9-741B41123378}"/>
              </a:ext>
            </a:extLst>
          </p:cNvPr>
          <p:cNvSpPr>
            <a:spLocks noGrp="1"/>
          </p:cNvSpPr>
          <p:nvPr>
            <p:ph type="sldNum" sz="quarter" idx="1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BF1B6A-D4D3-4D92-8C89-42B2E7752936}"/>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74D790BF-1B8C-4E34-9B50-D0049F0DC644}"/>
              </a:ext>
            </a:extLst>
          </p:cNvPr>
          <p:cNvSpPr>
            <a:spLocks noGrp="1"/>
          </p:cNvSpPr>
          <p:nvPr>
            <p:ph type="ftr" sz="quarter" idx="10"/>
          </p:nvPr>
        </p:nvSpPr>
        <p:spPr/>
        <p:txBody>
          <a:bodyPr/>
          <a:lstStyle/>
          <a:p>
            <a:r>
              <a:rPr lang="en-AU"/>
              <a:t>Internet number resource status report</a:t>
            </a:r>
          </a:p>
        </p:txBody>
      </p:sp>
      <p:sp>
        <p:nvSpPr>
          <p:cNvPr id="5" name="Slide Number Placeholder 4">
            <a:extLst>
              <a:ext uri="{FF2B5EF4-FFF2-40B4-BE49-F238E27FC236}">
                <a16:creationId xmlns:a16="http://schemas.microsoft.com/office/drawing/2014/main" id="{C09E02C4-78AA-4508-A50F-6C6125B19F15}"/>
              </a:ext>
            </a:extLst>
          </p:cNvPr>
          <p:cNvSpPr>
            <a:spLocks noGrp="1"/>
          </p:cNvSpPr>
          <p:nvPr>
            <p:ph type="sldNum" sz="quarter" idx="1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688" y="-31328"/>
            <a:ext cx="9144000" cy="1228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65D7B7FE-8511-4C3A-A0FB-686884788CA7}"/>
              </a:ext>
            </a:extLst>
          </p:cNvPr>
          <p:cNvSpPr/>
          <p:nvPr userDrawn="1"/>
        </p:nvSpPr>
        <p:spPr>
          <a:xfrm>
            <a:off x="7884368" y="6165850"/>
            <a:ext cx="719882" cy="503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6DECB8-5B93-4137-B7F4-BF1F624E8D35}"/>
              </a:ext>
            </a:extLst>
          </p:cNvPr>
          <p:cNvSpPr/>
          <p:nvPr userDrawn="1"/>
        </p:nvSpPr>
        <p:spPr>
          <a:xfrm>
            <a:off x="0" y="0"/>
            <a:ext cx="9144000" cy="1256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CBC71CBA-8C8D-441A-A049-D132F0066BA8}"/>
              </a:ext>
            </a:extLst>
          </p:cNvPr>
          <p:cNvPicPr>
            <a:picLocks noChangeAspect="1"/>
          </p:cNvPicPr>
          <p:nvPr userDrawn="1"/>
        </p:nvPicPr>
        <p:blipFill rotWithShape="1">
          <a:blip r:embed="rId2"/>
          <a:srcRect t="31100"/>
          <a:stretch/>
        </p:blipFill>
        <p:spPr>
          <a:xfrm>
            <a:off x="0" y="2132857"/>
            <a:ext cx="9143998" cy="4725143"/>
          </a:xfrm>
          <a:prstGeom prst="rect">
            <a:avLst/>
          </a:prstGeom>
        </p:spPr>
      </p:pic>
      <p:sp>
        <p:nvSpPr>
          <p:cNvPr id="2" name="Title 1"/>
          <p:cNvSpPr>
            <a:spLocks noGrp="1"/>
          </p:cNvSpPr>
          <p:nvPr>
            <p:ph type="title" hasCustomPrompt="1"/>
          </p:nvPr>
        </p:nvSpPr>
        <p:spPr>
          <a:xfrm>
            <a:off x="2339752" y="2546148"/>
            <a:ext cx="5328000" cy="1512168"/>
          </a:xfrm>
        </p:spPr>
        <p:txBody>
          <a:bodyPr>
            <a:noAutofit/>
          </a:bodyPr>
          <a:lstStyle>
            <a:lvl1pPr>
              <a:lnSpc>
                <a:spcPct val="100000"/>
              </a:lnSpc>
              <a:defRPr sz="3800" b="1" cap="none" baseline="0">
                <a:solidFill>
                  <a:schemeClr val="bg1"/>
                </a:solidFill>
              </a:defRPr>
            </a:lvl1pPr>
          </a:lstStyle>
          <a:p>
            <a:r>
              <a:rPr lang="en-US"/>
              <a:t>[Divider title]</a:t>
            </a:r>
            <a:endParaRPr lang="en-AU"/>
          </a:p>
        </p:txBody>
      </p:sp>
      <p:sp>
        <p:nvSpPr>
          <p:cNvPr id="7" name="Text Placeholder 6"/>
          <p:cNvSpPr>
            <a:spLocks noGrp="1"/>
          </p:cNvSpPr>
          <p:nvPr>
            <p:ph type="body" sz="quarter" idx="10" hasCustomPrompt="1"/>
          </p:nvPr>
        </p:nvSpPr>
        <p:spPr>
          <a:xfrm>
            <a:off x="2339752" y="4221088"/>
            <a:ext cx="5328000" cy="1944761"/>
          </a:xfrm>
        </p:spPr>
        <p:txBody>
          <a:bodyPr>
            <a:normAutofit/>
          </a:bodyPr>
          <a:lstStyle>
            <a:lvl1pPr marL="0" indent="0">
              <a:buNone/>
              <a:defRPr sz="2900" b="0" cap="none" baseline="0">
                <a:solidFill>
                  <a:schemeClr val="accent1"/>
                </a:solidFill>
              </a:defRPr>
            </a:lvl1pPr>
          </a:lstStyle>
          <a:p>
            <a:pPr lvl="0"/>
            <a:r>
              <a:rPr lang="en-US"/>
              <a:t>[Divider subtitle]</a:t>
            </a:r>
          </a:p>
        </p:txBody>
      </p:sp>
    </p:spTree>
    <p:extLst>
      <p:ext uri="{BB962C8B-B14F-4D97-AF65-F5344CB8AC3E}">
        <p14:creationId xmlns:p14="http://schemas.microsoft.com/office/powerpoint/2010/main" val="292816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39749" y="1341437"/>
            <a:ext cx="8064501" cy="4824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1AD46775-2CFD-4308-A67E-0A205FA3DB21}"/>
              </a:ext>
            </a:extLst>
          </p:cNvPr>
          <p:cNvSpPr>
            <a:spLocks noGrp="1"/>
          </p:cNvSpPr>
          <p:nvPr>
            <p:ph type="title"/>
          </p:nvPr>
        </p:nvSpPr>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7B4BFD64-4A99-4BFD-8019-153995573B98}"/>
              </a:ext>
            </a:extLst>
          </p:cNvPr>
          <p:cNvSpPr>
            <a:spLocks noGrp="1"/>
          </p:cNvSpPr>
          <p:nvPr>
            <p:ph type="ftr" sz="quarter" idx="12"/>
          </p:nvPr>
        </p:nvSpPr>
        <p:spPr/>
        <p:txBody>
          <a:bodyPr/>
          <a:lstStyle/>
          <a:p>
            <a:r>
              <a:rPr lang="en-AU"/>
              <a:t>Internet number resource status report</a:t>
            </a:r>
          </a:p>
        </p:txBody>
      </p:sp>
      <p:sp>
        <p:nvSpPr>
          <p:cNvPr id="6" name="Slide Number Placeholder 5">
            <a:extLst>
              <a:ext uri="{FF2B5EF4-FFF2-40B4-BE49-F238E27FC236}">
                <a16:creationId xmlns:a16="http://schemas.microsoft.com/office/drawing/2014/main" id="{6FBBB808-1992-4571-90B9-5CBDD3ABFAA4}"/>
              </a:ext>
            </a:extLst>
          </p:cNvPr>
          <p:cNvSpPr>
            <a:spLocks noGrp="1"/>
          </p:cNvSpPr>
          <p:nvPr>
            <p:ph type="sldNum" sz="quarter" idx="13"/>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39749" y="1341437"/>
            <a:ext cx="8064501" cy="503387"/>
          </a:xfrm>
        </p:spPr>
        <p:txBody>
          <a:bodyPr/>
          <a:lstStyle>
            <a:lvl1pPr>
              <a:defRPr cap="none" baseline="0">
                <a:solidFill>
                  <a:schemeClr val="accent1"/>
                </a:solidFill>
              </a:defRPr>
            </a:lvl1pPr>
            <a:lvl2pPr marL="0" indent="0">
              <a:buNone/>
              <a:defRPr/>
            </a:lvl2pPr>
          </a:lstStyle>
          <a:p>
            <a:pPr lvl="0"/>
            <a:r>
              <a:rPr lang="en-US"/>
              <a:t>Edit master text styles</a:t>
            </a:r>
          </a:p>
        </p:txBody>
      </p:sp>
      <p:sp>
        <p:nvSpPr>
          <p:cNvPr id="2" name="Title 1">
            <a:extLst>
              <a:ext uri="{FF2B5EF4-FFF2-40B4-BE49-F238E27FC236}">
                <a16:creationId xmlns:a16="http://schemas.microsoft.com/office/drawing/2014/main" id="{1AD46775-2CFD-4308-A67E-0A205FA3DB21}"/>
              </a:ext>
            </a:extLst>
          </p:cNvPr>
          <p:cNvSpPr>
            <a:spLocks noGrp="1"/>
          </p:cNvSpPr>
          <p:nvPr>
            <p:ph type="title"/>
          </p:nvPr>
        </p:nvSpPr>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7B4BFD64-4A99-4BFD-8019-153995573B98}"/>
              </a:ext>
            </a:extLst>
          </p:cNvPr>
          <p:cNvSpPr>
            <a:spLocks noGrp="1"/>
          </p:cNvSpPr>
          <p:nvPr>
            <p:ph type="ftr" sz="quarter" idx="12"/>
          </p:nvPr>
        </p:nvSpPr>
        <p:spPr/>
        <p:txBody>
          <a:bodyPr/>
          <a:lstStyle/>
          <a:p>
            <a:r>
              <a:rPr lang="en-AU"/>
              <a:t>Internet number resource status report</a:t>
            </a:r>
          </a:p>
        </p:txBody>
      </p:sp>
      <p:sp>
        <p:nvSpPr>
          <p:cNvPr id="6" name="Slide Number Placeholder 5">
            <a:extLst>
              <a:ext uri="{FF2B5EF4-FFF2-40B4-BE49-F238E27FC236}">
                <a16:creationId xmlns:a16="http://schemas.microsoft.com/office/drawing/2014/main" id="{6FBBB808-1992-4571-90B9-5CBDD3ABFAA4}"/>
              </a:ext>
            </a:extLst>
          </p:cNvPr>
          <p:cNvSpPr>
            <a:spLocks noGrp="1"/>
          </p:cNvSpPr>
          <p:nvPr>
            <p:ph type="sldNum" sz="quarter" idx="13"/>
          </p:nvPr>
        </p:nvSpPr>
        <p:spPr/>
        <p:txBody>
          <a:bodyPr/>
          <a:lstStyle>
            <a:lvl1pPr>
              <a:defRPr b="1"/>
            </a:lvl1pPr>
          </a:lstStyle>
          <a:p>
            <a:fld id="{E917DE0E-AFB1-41FD-BC35-27DB61CA125F}" type="slidenum">
              <a:rPr lang="en-AU" smtClean="0"/>
              <a:pPr/>
              <a:t>‹#›</a:t>
            </a:fld>
            <a:endParaRPr lang="en-AU"/>
          </a:p>
        </p:txBody>
      </p:sp>
      <p:sp>
        <p:nvSpPr>
          <p:cNvPr id="7" name="Content Placeholder 3">
            <a:extLst>
              <a:ext uri="{FF2B5EF4-FFF2-40B4-BE49-F238E27FC236}">
                <a16:creationId xmlns:a16="http://schemas.microsoft.com/office/drawing/2014/main" id="{A96A2902-F9F2-4E21-BA97-A189D059F60F}"/>
              </a:ext>
            </a:extLst>
          </p:cNvPr>
          <p:cNvSpPr>
            <a:spLocks noGrp="1"/>
          </p:cNvSpPr>
          <p:nvPr>
            <p:ph sz="quarter" idx="14"/>
          </p:nvPr>
        </p:nvSpPr>
        <p:spPr>
          <a:xfrm>
            <a:off x="556201" y="1928422"/>
            <a:ext cx="8064501" cy="4237428"/>
          </a:xfrm>
        </p:spPr>
        <p:txBody>
          <a:bodyPr/>
          <a:lstStyle>
            <a:lvl2pPr marL="0" indent="0">
              <a:buNone/>
              <a:defRPr/>
            </a:lvl2pPr>
          </a:lstStyle>
          <a:p>
            <a:pPr lvl="0"/>
            <a:r>
              <a:rPr lang="en-US"/>
              <a:t>Edit Master text styles</a:t>
            </a:r>
          </a:p>
        </p:txBody>
      </p:sp>
    </p:spTree>
    <p:extLst>
      <p:ext uri="{BB962C8B-B14F-4D97-AF65-F5344CB8AC3E}">
        <p14:creationId xmlns:p14="http://schemas.microsoft.com/office/powerpoint/2010/main" val="4361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750" y="1341436"/>
            <a:ext cx="8064500" cy="2304000"/>
          </a:xfrm>
        </p:spPr>
        <p:txBody>
          <a:bodyPr/>
          <a:lstStyle>
            <a:lvl1pPr>
              <a:defRPr lang="en-US" dirty="0" smtClean="0"/>
            </a:lvl1pPr>
            <a:lvl2pPr>
              <a:defRPr lang="en-US" dirty="0" smtClean="0"/>
            </a:lvl2pPr>
            <a:lvl3pPr>
              <a:defRPr lang="en-US" dirty="0" smtClean="0"/>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hasCustomPrompt="1"/>
          </p:nvPr>
        </p:nvSpPr>
        <p:spPr>
          <a:xfrm>
            <a:off x="539750" y="3861304"/>
            <a:ext cx="8064500" cy="2304000"/>
          </a:xfrm>
        </p:spPr>
        <p:txBody>
          <a:bodyPr/>
          <a:lstStyle>
            <a:lvl1pPr>
              <a:defRPr lang="en-US" dirty="0" smtClean="0"/>
            </a:lvl1pPr>
            <a:lvl2pPr>
              <a:defRPr lang="en-US" dirty="0" smtClean="0"/>
            </a:lvl2pPr>
            <a:lvl3pPr>
              <a:defRPr lang="en-US" dirty="0" smtClean="0"/>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2A9BB018-3182-4C20-8D3E-9721006BAA5E}"/>
              </a:ext>
            </a:extLst>
          </p:cNvPr>
          <p:cNvSpPr>
            <a:spLocks noGrp="1"/>
          </p:cNvSpPr>
          <p:nvPr>
            <p:ph type="title"/>
          </p:nvPr>
        </p:nvSpPr>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6A499EEB-CF68-4306-B4BA-87C97F2B08E1}"/>
              </a:ext>
            </a:extLst>
          </p:cNvPr>
          <p:cNvSpPr>
            <a:spLocks noGrp="1"/>
          </p:cNvSpPr>
          <p:nvPr>
            <p:ph type="ftr" sz="quarter" idx="14"/>
          </p:nvPr>
        </p:nvSpPr>
        <p:spPr/>
        <p:txBody>
          <a:bodyPr/>
          <a:lstStyle/>
          <a:p>
            <a:r>
              <a:rPr lang="en-AU"/>
              <a:t>Internet number resource status report</a:t>
            </a:r>
          </a:p>
        </p:txBody>
      </p:sp>
      <p:sp>
        <p:nvSpPr>
          <p:cNvPr id="6" name="Slide Number Placeholder 5">
            <a:extLst>
              <a:ext uri="{FF2B5EF4-FFF2-40B4-BE49-F238E27FC236}">
                <a16:creationId xmlns:a16="http://schemas.microsoft.com/office/drawing/2014/main" id="{0912DE7F-088C-4000-8C07-CCBBE928F18C}"/>
              </a:ext>
            </a:extLst>
          </p:cNvPr>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39750" y="1341438"/>
            <a:ext cx="3888000" cy="4824412"/>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716016" y="1341438"/>
            <a:ext cx="3888000" cy="4824412"/>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B06283-70D5-4AA2-86E2-3D3ADCC79E4D}"/>
              </a:ext>
            </a:extLst>
          </p:cNvPr>
          <p:cNvSpPr>
            <a:spLocks noGrp="1"/>
          </p:cNvSpPr>
          <p:nvPr>
            <p:ph type="title"/>
          </p:nvPr>
        </p:nvSpPr>
        <p:spPr/>
        <p:txBody>
          <a:bodyPr/>
          <a:lstStyle/>
          <a:p>
            <a:r>
              <a:rPr lang="en-US"/>
              <a:t>Click to edit Master title style</a:t>
            </a:r>
            <a:endParaRPr lang="en-AU"/>
          </a:p>
        </p:txBody>
      </p:sp>
      <p:sp>
        <p:nvSpPr>
          <p:cNvPr id="6" name="Footer Placeholder 5">
            <a:extLst>
              <a:ext uri="{FF2B5EF4-FFF2-40B4-BE49-F238E27FC236}">
                <a16:creationId xmlns:a16="http://schemas.microsoft.com/office/drawing/2014/main" id="{4C4E7258-D5EC-4AFA-89D4-0E76A277CF38}"/>
              </a:ext>
            </a:extLst>
          </p:cNvPr>
          <p:cNvSpPr>
            <a:spLocks noGrp="1"/>
          </p:cNvSpPr>
          <p:nvPr>
            <p:ph type="ftr" sz="quarter" idx="10"/>
          </p:nvPr>
        </p:nvSpPr>
        <p:spPr/>
        <p:txBody>
          <a:bodyPr/>
          <a:lstStyle/>
          <a:p>
            <a:r>
              <a:rPr lang="en-AU"/>
              <a:t>Internet number resource status report</a:t>
            </a:r>
          </a:p>
        </p:txBody>
      </p:sp>
      <p:sp>
        <p:nvSpPr>
          <p:cNvPr id="7" name="Slide Number Placeholder 6">
            <a:extLst>
              <a:ext uri="{FF2B5EF4-FFF2-40B4-BE49-F238E27FC236}">
                <a16:creationId xmlns:a16="http://schemas.microsoft.com/office/drawing/2014/main" id="{E011E59C-B443-4F60-ACB1-CC4EA0B54F9A}"/>
              </a:ext>
            </a:extLst>
          </p:cNvPr>
          <p:cNvSpPr>
            <a:spLocks noGrp="1"/>
          </p:cNvSpPr>
          <p:nvPr>
            <p:ph type="sldNum" sz="quarter" idx="1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39552" y="1341438"/>
            <a:ext cx="3888000" cy="482400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idx="10" hasCustomPrompt="1"/>
          </p:nvPr>
        </p:nvSpPr>
        <p:spPr>
          <a:xfrm>
            <a:off x="4716016" y="1339886"/>
            <a:ext cx="3888000" cy="4824000"/>
          </a:xfr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br>
              <a:rPr lang="en-US"/>
            </a:br>
            <a:br>
              <a:rPr lang="en-US"/>
            </a:br>
            <a:br>
              <a:rPr lang="en-US"/>
            </a:br>
            <a:endParaRPr lang="en-AU"/>
          </a:p>
        </p:txBody>
      </p:sp>
      <p:sp>
        <p:nvSpPr>
          <p:cNvPr id="4" name="Title 3">
            <a:extLst>
              <a:ext uri="{FF2B5EF4-FFF2-40B4-BE49-F238E27FC236}">
                <a16:creationId xmlns:a16="http://schemas.microsoft.com/office/drawing/2014/main" id="{20A2651C-59B8-4C45-89AB-2EEBC66D3344}"/>
              </a:ext>
            </a:extLst>
          </p:cNvPr>
          <p:cNvSpPr>
            <a:spLocks noGrp="1"/>
          </p:cNvSpPr>
          <p:nvPr>
            <p:ph type="title"/>
          </p:nvPr>
        </p:nvSpPr>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E2EAC5CB-59F4-40B2-AE48-3E6FD2F846EA}"/>
              </a:ext>
            </a:extLst>
          </p:cNvPr>
          <p:cNvSpPr>
            <a:spLocks noGrp="1"/>
          </p:cNvSpPr>
          <p:nvPr>
            <p:ph type="ftr" sz="quarter" idx="11"/>
          </p:nvPr>
        </p:nvSpPr>
        <p:spPr/>
        <p:txBody>
          <a:bodyPr/>
          <a:lstStyle/>
          <a:p>
            <a:r>
              <a:rPr lang="en-AU"/>
              <a:t>Internet number resource status report</a:t>
            </a:r>
          </a:p>
        </p:txBody>
      </p:sp>
      <p:sp>
        <p:nvSpPr>
          <p:cNvPr id="6" name="Slide Number Placeholder 5">
            <a:extLst>
              <a:ext uri="{FF2B5EF4-FFF2-40B4-BE49-F238E27FC236}">
                <a16:creationId xmlns:a16="http://schemas.microsoft.com/office/drawing/2014/main" id="{777957F0-E6C9-4BE4-AB4E-79D06F1FC95D}"/>
              </a:ext>
            </a:extLst>
          </p:cNvPr>
          <p:cNvSpPr>
            <a:spLocks noGrp="1"/>
          </p:cNvSpPr>
          <p:nvPr>
            <p:ph type="sldNum" sz="quarter" idx="1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47864" y="1340768"/>
            <a:ext cx="5256000" cy="482400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hasCustomPrompt="1"/>
          </p:nvPr>
        </p:nvSpPr>
        <p:spPr>
          <a:xfrm>
            <a:off x="539552" y="1340768"/>
            <a:ext cx="2520000" cy="482400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BD0B978-B94F-464C-A549-D960B0AC6B12}"/>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4283637D-9E6F-4F39-9365-A030A3279BFC}"/>
              </a:ext>
            </a:extLst>
          </p:cNvPr>
          <p:cNvSpPr>
            <a:spLocks noGrp="1"/>
          </p:cNvSpPr>
          <p:nvPr>
            <p:ph type="ftr" sz="quarter" idx="11"/>
          </p:nvPr>
        </p:nvSpPr>
        <p:spPr/>
        <p:txBody>
          <a:bodyPr/>
          <a:lstStyle/>
          <a:p>
            <a:r>
              <a:rPr lang="en-AU"/>
              <a:t>Internet number resource status report</a:t>
            </a:r>
          </a:p>
        </p:txBody>
      </p:sp>
      <p:sp>
        <p:nvSpPr>
          <p:cNvPr id="5" name="Slide Number Placeholder 4">
            <a:extLst>
              <a:ext uri="{FF2B5EF4-FFF2-40B4-BE49-F238E27FC236}">
                <a16:creationId xmlns:a16="http://schemas.microsoft.com/office/drawing/2014/main" id="{54FB9849-89C4-4ADA-83E8-27B03398650E}"/>
              </a:ext>
            </a:extLst>
          </p:cNvPr>
          <p:cNvSpPr>
            <a:spLocks noGrp="1"/>
          </p:cNvSpPr>
          <p:nvPr>
            <p:ph type="sldNum" sz="quarter" idx="1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5807" y="1341314"/>
            <a:ext cx="5256000" cy="4824536"/>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hasCustomPrompt="1"/>
          </p:nvPr>
        </p:nvSpPr>
        <p:spPr>
          <a:xfrm>
            <a:off x="6075493" y="1341438"/>
            <a:ext cx="2520000" cy="4824536"/>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6738DC6-C73C-4400-BF18-125E98087D78}"/>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C4646D99-A963-43A2-A90E-C621D46BC7CC}"/>
              </a:ext>
            </a:extLst>
          </p:cNvPr>
          <p:cNvSpPr>
            <a:spLocks noGrp="1"/>
          </p:cNvSpPr>
          <p:nvPr>
            <p:ph type="ftr" sz="quarter" idx="11"/>
          </p:nvPr>
        </p:nvSpPr>
        <p:spPr/>
        <p:txBody>
          <a:bodyPr/>
          <a:lstStyle/>
          <a:p>
            <a:r>
              <a:rPr lang="en-AU"/>
              <a:t>Internet number resource status report</a:t>
            </a:r>
          </a:p>
        </p:txBody>
      </p:sp>
      <p:sp>
        <p:nvSpPr>
          <p:cNvPr id="5" name="Slide Number Placeholder 4">
            <a:extLst>
              <a:ext uri="{FF2B5EF4-FFF2-40B4-BE49-F238E27FC236}">
                <a16:creationId xmlns:a16="http://schemas.microsoft.com/office/drawing/2014/main" id="{1638D279-1F3F-48EF-AD9C-13F72FB1C7A7}"/>
              </a:ext>
            </a:extLst>
          </p:cNvPr>
          <p:cNvSpPr>
            <a:spLocks noGrp="1"/>
          </p:cNvSpPr>
          <p:nvPr>
            <p:ph type="sldNum" sz="quarter" idx="1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70994C-D85A-42D5-977D-123C4A858D2E}"/>
              </a:ext>
            </a:extLst>
          </p:cNvPr>
          <p:cNvPicPr>
            <a:picLocks noChangeAspect="1"/>
          </p:cNvPicPr>
          <p:nvPr userDrawn="1"/>
        </p:nvPicPr>
        <p:blipFill rotWithShape="1">
          <a:blip r:embed="rId14"/>
          <a:srcRect b="82990"/>
          <a:stretch/>
        </p:blipFill>
        <p:spPr>
          <a:xfrm>
            <a:off x="0" y="0"/>
            <a:ext cx="9143999" cy="1166565"/>
          </a:xfrm>
          <a:prstGeom prst="rect">
            <a:avLst/>
          </a:prstGeom>
        </p:spPr>
      </p:pic>
      <p:sp>
        <p:nvSpPr>
          <p:cNvPr id="2" name="Title Placeholder 1"/>
          <p:cNvSpPr>
            <a:spLocks noGrp="1"/>
          </p:cNvSpPr>
          <p:nvPr>
            <p:ph type="title"/>
          </p:nvPr>
        </p:nvSpPr>
        <p:spPr>
          <a:xfrm>
            <a:off x="539750" y="466452"/>
            <a:ext cx="8064500" cy="288000"/>
          </a:xfrm>
          <a:prstGeom prst="rect">
            <a:avLst/>
          </a:prstGeom>
        </p:spPr>
        <p:txBody>
          <a:bodyPr vert="horz" lIns="0" tIns="0" rIns="0" bIns="0" rtlCol="0" anchor="ctr">
            <a:normAutofit/>
          </a:bodyPr>
          <a:lstStyle/>
          <a:p>
            <a:r>
              <a:rPr lang="en-US"/>
              <a:t>[Slide heading]</a:t>
            </a:r>
            <a:endParaRPr lang="en-AU"/>
          </a:p>
        </p:txBody>
      </p:sp>
      <p:sp>
        <p:nvSpPr>
          <p:cNvPr id="3" name="Text Placeholder 2"/>
          <p:cNvSpPr>
            <a:spLocks noGrp="1"/>
          </p:cNvSpPr>
          <p:nvPr>
            <p:ph type="body" idx="1"/>
          </p:nvPr>
        </p:nvSpPr>
        <p:spPr>
          <a:xfrm>
            <a:off x="539750" y="1341438"/>
            <a:ext cx="8064500" cy="482441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548507" y="267991"/>
            <a:ext cx="7200000" cy="144000"/>
          </a:xfrm>
          <a:prstGeom prst="rect">
            <a:avLst/>
          </a:prstGeom>
        </p:spPr>
        <p:txBody>
          <a:bodyPr vert="horz" lIns="0" tIns="0" rIns="0" bIns="0" rtlCol="0" anchor="ctr"/>
          <a:lstStyle>
            <a:lvl1pPr algn="l">
              <a:defRPr sz="1000" b="1" cap="none" baseline="0">
                <a:solidFill>
                  <a:schemeClr val="bg1"/>
                </a:solidFill>
              </a:defRPr>
            </a:lvl1pPr>
          </a:lstStyle>
          <a:p>
            <a:r>
              <a:rPr lang="en-AU"/>
              <a:t>Internet number resource status report</a:t>
            </a:r>
          </a:p>
        </p:txBody>
      </p:sp>
      <p:sp>
        <p:nvSpPr>
          <p:cNvPr id="7" name="Slide Number Placeholder 5"/>
          <p:cNvSpPr>
            <a:spLocks noGrp="1"/>
          </p:cNvSpPr>
          <p:nvPr>
            <p:ph type="sldNum" sz="quarter" idx="4"/>
          </p:nvPr>
        </p:nvSpPr>
        <p:spPr>
          <a:xfrm>
            <a:off x="8224491" y="267991"/>
            <a:ext cx="392530" cy="144000"/>
          </a:xfrm>
          <a:prstGeom prst="rect">
            <a:avLst/>
          </a:prstGeom>
        </p:spPr>
        <p:txBody>
          <a:bodyPr vert="horz" lIns="0" tIns="0" rIns="0" bIns="0" rtlCol="0" anchor="ctr"/>
          <a:lstStyle>
            <a:lvl1pPr algn="r">
              <a:defRPr sz="1000">
                <a:solidFill>
                  <a:schemeClr val="bg1"/>
                </a:solidFill>
              </a:defRPr>
            </a:lvl1pPr>
          </a:lstStyle>
          <a:p>
            <a:fld id="{E917DE0E-AFB1-41FD-BC35-27DB61CA125F}" type="slidenum">
              <a:rPr lang="en-AU" smtClean="0"/>
              <a:pPr/>
              <a:t>‹#›</a:t>
            </a:fld>
            <a:endParaRPr lang="en-AU"/>
          </a:p>
        </p:txBody>
      </p:sp>
      <p:pic>
        <p:nvPicPr>
          <p:cNvPr id="8" name="Picture 7">
            <a:extLst>
              <a:ext uri="{FF2B5EF4-FFF2-40B4-BE49-F238E27FC236}">
                <a16:creationId xmlns:a16="http://schemas.microsoft.com/office/drawing/2014/main" id="{1B7C29D9-115E-413E-A4F1-A83F7E3D46CE}"/>
              </a:ext>
            </a:extLst>
          </p:cNvPr>
          <p:cNvPicPr>
            <a:picLocks noChangeAspect="1"/>
          </p:cNvPicPr>
          <p:nvPr userDrawn="1"/>
        </p:nvPicPr>
        <p:blipFill>
          <a:blip r:embed="rId15"/>
          <a:stretch>
            <a:fillRect/>
          </a:stretch>
        </p:blipFill>
        <p:spPr>
          <a:xfrm>
            <a:off x="8030181" y="6340723"/>
            <a:ext cx="574069" cy="268673"/>
          </a:xfrm>
          <a:prstGeom prst="rect">
            <a:avLst/>
          </a:prstGeom>
        </p:spPr>
      </p:pic>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650" r:id="rId3"/>
    <p:sldLayoutId id="2147483764" r:id="rId4"/>
    <p:sldLayoutId id="2147483728" r:id="rId5"/>
    <p:sldLayoutId id="2147483652" r:id="rId6"/>
    <p:sldLayoutId id="2147483761" r:id="rId7"/>
    <p:sldLayoutId id="2147483656" r:id="rId8"/>
    <p:sldLayoutId id="2147483732" r:id="rId9"/>
    <p:sldLayoutId id="2147483657" r:id="rId10"/>
    <p:sldLayoutId id="2147483654"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000" b="1" kern="1200" cap="none" baseline="0">
          <a:solidFill>
            <a:schemeClr val="bg1"/>
          </a:solidFill>
          <a:latin typeface="+mj-lt"/>
          <a:ea typeface="+mj-ea"/>
          <a:cs typeface="+mj-cs"/>
        </a:defRPr>
      </a:lvl1pPr>
    </p:titleStyle>
    <p:bodyStyle>
      <a:lvl1pPr marL="0" indent="0" algn="l" defTabSz="914400" rtl="0" eaLnBrk="1" latinLnBrk="0" hangingPunct="1">
        <a:spcBef>
          <a:spcPts val="900"/>
        </a:spcBef>
        <a:spcAft>
          <a:spcPts val="300"/>
        </a:spcAft>
        <a:buClr>
          <a:schemeClr val="accent1"/>
        </a:buClr>
        <a:buFont typeface="Arial" pitchFamily="34" charset="0"/>
        <a:buNone/>
        <a:defRPr sz="1600" kern="1200">
          <a:solidFill>
            <a:schemeClr val="tx1"/>
          </a:solidFill>
          <a:latin typeface="+mn-lt"/>
          <a:ea typeface="+mn-ea"/>
          <a:cs typeface="+mn-cs"/>
        </a:defRPr>
      </a:lvl1pPr>
      <a:lvl2pPr marL="265113" indent="-265113" algn="l" defTabSz="914400" rtl="0" eaLnBrk="1" latinLnBrk="0" hangingPunct="1">
        <a:spcBef>
          <a:spcPts val="0"/>
        </a:spcBef>
        <a:spcAft>
          <a:spcPts val="100"/>
        </a:spcAft>
        <a:buClr>
          <a:schemeClr val="accent1"/>
        </a:buClr>
        <a:buFont typeface="Arial" panose="020B0604020202020204" pitchFamily="34" charset="0"/>
        <a:buChar char="•"/>
        <a:defRPr sz="1600" kern="1200">
          <a:solidFill>
            <a:schemeClr val="tx1"/>
          </a:solidFill>
          <a:latin typeface="+mn-lt"/>
          <a:ea typeface="+mn-ea"/>
          <a:cs typeface="+mn-cs"/>
        </a:defRPr>
      </a:lvl2pPr>
      <a:lvl3pPr marL="539750" indent="-274638" algn="l" defTabSz="914400" rtl="0" eaLnBrk="1" latinLnBrk="0" hangingPunct="1">
        <a:spcBef>
          <a:spcPts val="0"/>
        </a:spcBef>
        <a:spcAft>
          <a:spcPts val="1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spcBef>
          <a:spcPts val="900"/>
        </a:spcBef>
        <a:spcAft>
          <a:spcPts val="300"/>
        </a:spcAft>
        <a:buClr>
          <a:schemeClr val="accent1"/>
        </a:buClr>
        <a:buFont typeface="Arial" panose="020B0604020202020204" pitchFamily="34" charset="0"/>
        <a:buNone/>
        <a:defRPr sz="1800" b="1" kern="1200" baseline="0">
          <a:solidFill>
            <a:schemeClr val="accent1"/>
          </a:solidFill>
          <a:latin typeface="+mn-lt"/>
          <a:ea typeface="+mn-ea"/>
          <a:cs typeface="+mn-cs"/>
        </a:defRPr>
      </a:lvl4pPr>
      <a:lvl5pPr marL="0" indent="0" algn="l" defTabSz="914400" rtl="0" eaLnBrk="1" latinLnBrk="0" hangingPunct="1">
        <a:spcBef>
          <a:spcPts val="900"/>
        </a:spcBef>
        <a:spcAft>
          <a:spcPts val="300"/>
        </a:spcAft>
        <a:buClr>
          <a:schemeClr val="accent1"/>
        </a:buClr>
        <a:buFont typeface="Arial" pitchFamily="34" charset="0"/>
        <a:buNone/>
        <a:defRPr sz="1600" kern="1200" cap="none" baseline="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45" userDrawn="1">
          <p15:clr>
            <a:srgbClr val="F26B43"/>
          </p15:clr>
        </p15:guide>
        <p15:guide id="2" pos="340" userDrawn="1">
          <p15:clr>
            <a:srgbClr val="F26B43"/>
          </p15:clr>
        </p15:guide>
        <p15:guide id="3" pos="5420" userDrawn="1">
          <p15:clr>
            <a:srgbClr val="F26B43"/>
          </p15:clr>
        </p15:guide>
        <p15:guide id="4"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ro.net/nro-ec-and-aso-ac-joint-response-to-the-2017-independent-aso-review-recommendation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nro.net/input-by-the-nro-executive-council-on-the-public-consultation-to-determine-the-future-structure-of-the-aso/" TargetMode="External"/><Relationship Id="rId4" Type="http://schemas.openxmlformats.org/officeDocument/2006/relationships/hyperlink" Target="https://www.nro.net/about-the-nro/aso-independent-review-201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ro.net/regional-internet-registries-are-preparing-to-deploy-all-resources-rpki-servic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nro.net/ithi-consultatio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ro.n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ro.net/statistic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aso.icann.org" TargetMode="External"/><Relationship Id="rId4" Type="http://schemas.openxmlformats.org/officeDocument/2006/relationships/hyperlink" Target="http://www.nro.net/comparative-polic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ro.net/joint-rir-stability-fun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nro.net/iana-numbering-services-review-committe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nro.net/2017-iana-numbering-services-review-committee-report-publishe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nro.net/about-the-nro/aso-procedures-for-empowered-community-power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ro.net/about-the-nro/aso-independent-review-2017/"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nro.net/aso-review-20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a:t>NRO Update</a:t>
            </a:r>
          </a:p>
        </p:txBody>
      </p:sp>
      <p:sp>
        <p:nvSpPr>
          <p:cNvPr id="11" name="Text Placeholder 10"/>
          <p:cNvSpPr>
            <a:spLocks noGrp="1"/>
          </p:cNvSpPr>
          <p:nvPr>
            <p:ph type="body" sz="quarter" idx="10"/>
          </p:nvPr>
        </p:nvSpPr>
        <p:spPr>
          <a:xfrm>
            <a:off x="2333869" y="3883158"/>
            <a:ext cx="5328000" cy="1008112"/>
          </a:xfrm>
        </p:spPr>
        <p:txBody>
          <a:bodyPr>
            <a:normAutofit fontScale="85000" lnSpcReduction="20000"/>
          </a:bodyPr>
          <a:lstStyle/>
          <a:p>
            <a:pPr>
              <a:lnSpc>
                <a:spcPct val="120000"/>
              </a:lnSpc>
            </a:pPr>
            <a:r>
              <a:rPr lang="en-AU" dirty="0">
                <a:solidFill>
                  <a:schemeClr val="bg1"/>
                </a:solidFill>
              </a:rPr>
              <a:t>RIPE 77</a:t>
            </a:r>
          </a:p>
          <a:p>
            <a:pPr>
              <a:lnSpc>
                <a:spcPct val="120000"/>
              </a:lnSpc>
            </a:pPr>
            <a:r>
              <a:rPr lang="en-AU" dirty="0">
                <a:solidFill>
                  <a:schemeClr val="bg1"/>
                </a:solidFill>
              </a:rPr>
              <a:t>Amsterdam, NL</a:t>
            </a:r>
          </a:p>
          <a:p>
            <a:pPr>
              <a:lnSpc>
                <a:spcPct val="120000"/>
              </a:lnSpc>
            </a:pPr>
            <a:endParaRPr lang="en-AU" dirty="0">
              <a:solidFill>
                <a:schemeClr val="bg1"/>
              </a:solidFill>
            </a:endParaRPr>
          </a:p>
        </p:txBody>
      </p:sp>
      <p:sp>
        <p:nvSpPr>
          <p:cNvPr id="4" name="Text Placeholder 3">
            <a:extLst>
              <a:ext uri="{FF2B5EF4-FFF2-40B4-BE49-F238E27FC236}">
                <a16:creationId xmlns:a16="http://schemas.microsoft.com/office/drawing/2014/main" id="{3898F566-2716-4E3E-B5BB-AA1BD4460A72}"/>
              </a:ext>
            </a:extLst>
          </p:cNvPr>
          <p:cNvSpPr>
            <a:spLocks noGrp="1"/>
          </p:cNvSpPr>
          <p:nvPr>
            <p:ph type="body" sz="quarter" idx="11"/>
          </p:nvPr>
        </p:nvSpPr>
        <p:spPr/>
        <p:txBody>
          <a:bodyPr/>
          <a:lstStyle/>
          <a:p>
            <a:r>
              <a:rPr lang="en-AU" dirty="0"/>
              <a:t>19 October 2018</a:t>
            </a:r>
          </a:p>
        </p:txBody>
      </p:sp>
      <p:sp>
        <p:nvSpPr>
          <p:cNvPr id="2" name="Rectangle 1">
            <a:extLst>
              <a:ext uri="{FF2B5EF4-FFF2-40B4-BE49-F238E27FC236}">
                <a16:creationId xmlns:a16="http://schemas.microsoft.com/office/drawing/2014/main" id="{6791EED1-CD42-1540-9D09-A772FF9CA67D}"/>
              </a:ext>
            </a:extLst>
          </p:cNvPr>
          <p:cNvSpPr/>
          <p:nvPr/>
        </p:nvSpPr>
        <p:spPr>
          <a:xfrm>
            <a:off x="3925957" y="664268"/>
            <a:ext cx="4572000" cy="1200329"/>
          </a:xfrm>
          <a:prstGeom prst="rect">
            <a:avLst/>
          </a:prstGeom>
        </p:spPr>
        <p:txBody>
          <a:bodyPr>
            <a:spAutoFit/>
          </a:bodyPr>
          <a:lstStyle/>
          <a:p>
            <a:pPr algn="r"/>
            <a:r>
              <a:rPr lang="en-US" b="1" i="1" dirty="0">
                <a:latin typeface="Century Gothic"/>
                <a:cs typeface="Century Gothic"/>
              </a:rPr>
              <a:t>To be the flagship and global leader for collaborative Internet number resource management as a central element of an open, stable and secure Internet</a:t>
            </a:r>
          </a:p>
        </p:txBody>
      </p:sp>
    </p:spTree>
    <p:extLst>
      <p:ext uri="{BB962C8B-B14F-4D97-AF65-F5344CB8AC3E}">
        <p14:creationId xmlns:p14="http://schemas.microsoft.com/office/powerpoint/2010/main" val="29348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ASO Review</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10</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a:noAutofit/>
          </a:bodyPr>
          <a:lstStyle/>
          <a:p>
            <a:r>
              <a:rPr lang="en-US" sz="2200" dirty="0"/>
              <a:t>NRO EC and ASO AC Joint Response to the 2017 Independent ASO Review Recommendations</a:t>
            </a:r>
          </a:p>
          <a:p>
            <a:pPr lvl="2"/>
            <a:r>
              <a:rPr lang="en-US" sz="2200" dirty="0">
                <a:hlinkClick r:id="rId3"/>
              </a:rPr>
              <a:t>https://www.nro.net/nro-ec-and-aso-ac-joint-response-to-the-2017-independent-aso-review-recommendations/</a:t>
            </a:r>
            <a:endParaRPr lang="en-US" sz="2200" dirty="0"/>
          </a:p>
          <a:p>
            <a:r>
              <a:rPr lang="en-US" sz="2200" dirty="0"/>
              <a:t>RIR community consultation for the implementation of the recommendations</a:t>
            </a:r>
          </a:p>
          <a:p>
            <a:pPr lvl="2"/>
            <a:r>
              <a:rPr lang="en-US" sz="2200" dirty="0">
                <a:hlinkClick r:id="rId4"/>
              </a:rPr>
              <a:t>https://www.nro.net/about-the-nro/aso-independent-review-2017/</a:t>
            </a:r>
            <a:endParaRPr lang="en-US" sz="2200" dirty="0"/>
          </a:p>
          <a:p>
            <a:r>
              <a:rPr lang="en-AU" sz="2200" dirty="0"/>
              <a:t>Input by the NRO Executive Council on the Public Consultation to Determine the Future Structure of the ASO</a:t>
            </a:r>
          </a:p>
          <a:p>
            <a:pPr lvl="2"/>
            <a:r>
              <a:rPr lang="en-AU" sz="2200" dirty="0">
                <a:hlinkClick r:id="rId5"/>
              </a:rPr>
              <a:t>https://www.nro.net/input-by-the-nro-executive-council-on-the-public-consultation-to-determine-the-future-structure-of-the-aso/</a:t>
            </a:r>
            <a:endParaRPr lang="en-AU" sz="2200" dirty="0"/>
          </a:p>
          <a:p>
            <a:endParaRPr lang="en-US" sz="2200" dirty="0"/>
          </a:p>
          <a:p>
            <a:pPr lvl="1"/>
            <a:endParaRPr lang="en-US" sz="2200" dirty="0"/>
          </a:p>
          <a:p>
            <a:pPr lvl="2"/>
            <a:endParaRPr lang="en-US" sz="2200" dirty="0"/>
          </a:p>
          <a:p>
            <a:pPr lvl="1"/>
            <a:endParaRPr lang="en-US" sz="2200" dirty="0"/>
          </a:p>
        </p:txBody>
      </p:sp>
    </p:spTree>
    <p:extLst>
      <p:ext uri="{BB962C8B-B14F-4D97-AF65-F5344CB8AC3E}">
        <p14:creationId xmlns:p14="http://schemas.microsoft.com/office/powerpoint/2010/main" val="9262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Technical Projects</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11</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a:noAutofit/>
          </a:bodyPr>
          <a:lstStyle/>
          <a:p>
            <a:r>
              <a:rPr lang="en-US" sz="2800" dirty="0"/>
              <a:t>RPKI “all resources” Trust Anchor</a:t>
            </a:r>
          </a:p>
          <a:p>
            <a:pPr lvl="2"/>
            <a:r>
              <a:rPr lang="en-US" sz="2800" dirty="0">
                <a:hlinkClick r:id="rId3"/>
              </a:rPr>
              <a:t>https://www.nro.net/regional-internet-registries-are-preparing-to-deploy-all-resources-rpki-service/</a:t>
            </a:r>
            <a:endParaRPr lang="en-US" sz="2800" dirty="0"/>
          </a:p>
          <a:p>
            <a:r>
              <a:rPr lang="en-US" sz="2800" dirty="0"/>
              <a:t>Emergency Backup Operations Project</a:t>
            </a:r>
          </a:p>
          <a:p>
            <a:r>
              <a:rPr lang="en-US" sz="2800" dirty="0"/>
              <a:t>Identifier Technology Health Indicators (ITHI) Consultation:</a:t>
            </a:r>
          </a:p>
          <a:p>
            <a:pPr lvl="2"/>
            <a:r>
              <a:rPr lang="en-US" sz="2800" dirty="0">
                <a:hlinkClick r:id="rId4"/>
              </a:rPr>
              <a:t>https://www.nro.net/ithi-consultation</a:t>
            </a:r>
            <a:endParaRPr lang="en-US" sz="2800" dirty="0"/>
          </a:p>
          <a:p>
            <a:r>
              <a:rPr lang="en-US" sz="2800" dirty="0"/>
              <a:t>NRO Website Revamp. </a:t>
            </a:r>
          </a:p>
          <a:p>
            <a:pPr lvl="2"/>
            <a:r>
              <a:rPr lang="en-US" sz="2800" dirty="0"/>
              <a:t>New Website at the end </a:t>
            </a:r>
            <a:r>
              <a:rPr lang="en-US" sz="2800"/>
              <a:t>of October </a:t>
            </a:r>
            <a:r>
              <a:rPr lang="en-US" sz="2800" dirty="0"/>
              <a:t>2018</a:t>
            </a:r>
          </a:p>
          <a:p>
            <a:endParaRPr lang="en-US" sz="2800" dirty="0"/>
          </a:p>
          <a:p>
            <a:pPr lvl="1"/>
            <a:endParaRPr lang="en-US" sz="2800" dirty="0"/>
          </a:p>
          <a:p>
            <a:pPr lvl="2"/>
            <a:endParaRPr lang="en-US" sz="2800" dirty="0"/>
          </a:p>
          <a:p>
            <a:pPr lvl="1"/>
            <a:endParaRPr lang="en-US" sz="2800" dirty="0"/>
          </a:p>
        </p:txBody>
      </p:sp>
    </p:spTree>
    <p:extLst>
      <p:ext uri="{BB962C8B-B14F-4D97-AF65-F5344CB8AC3E}">
        <p14:creationId xmlns:p14="http://schemas.microsoft.com/office/powerpoint/2010/main" val="392577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1ED961-73C1-4A95-B4E3-E43BC3E48AD4}"/>
              </a:ext>
            </a:extLst>
          </p:cNvPr>
          <p:cNvSpPr>
            <a:spLocks noGrp="1"/>
          </p:cNvSpPr>
          <p:nvPr>
            <p:ph type="title"/>
          </p:nvPr>
        </p:nvSpPr>
        <p:spPr/>
        <p:txBody>
          <a:bodyPr/>
          <a:lstStyle/>
          <a:p>
            <a:r>
              <a:rPr lang="en-AU"/>
              <a:t>Thank You</a:t>
            </a:r>
          </a:p>
        </p:txBody>
      </p:sp>
      <p:sp>
        <p:nvSpPr>
          <p:cNvPr id="5" name="Slide Number Placeholder 4">
            <a:extLst>
              <a:ext uri="{FF2B5EF4-FFF2-40B4-BE49-F238E27FC236}">
                <a16:creationId xmlns:a16="http://schemas.microsoft.com/office/drawing/2014/main" id="{15948CA9-90CC-47F5-84C7-53D2CE63D9A7}"/>
              </a:ext>
            </a:extLst>
          </p:cNvPr>
          <p:cNvSpPr>
            <a:spLocks noGrp="1"/>
          </p:cNvSpPr>
          <p:nvPr>
            <p:ph type="sldNum" sz="quarter" idx="4294967295"/>
          </p:nvPr>
        </p:nvSpPr>
        <p:spPr>
          <a:xfrm>
            <a:off x="8751888" y="268288"/>
            <a:ext cx="392112" cy="144462"/>
          </a:xfrm>
        </p:spPr>
        <p:txBody>
          <a:bodyPr/>
          <a:lstStyle/>
          <a:p>
            <a:fld id="{E917DE0E-AFB1-41FD-BC35-27DB61CA125F}" type="slidenum">
              <a:rPr lang="en-AU" smtClean="0"/>
              <a:pPr/>
              <a:t>12</a:t>
            </a:fld>
            <a:endParaRPr lang="en-AU"/>
          </a:p>
        </p:txBody>
      </p:sp>
    </p:spTree>
    <p:extLst>
      <p:ext uri="{BB962C8B-B14F-4D97-AF65-F5344CB8AC3E}">
        <p14:creationId xmlns:p14="http://schemas.microsoft.com/office/powerpoint/2010/main" val="31584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214C6-FC5F-FD4F-BA45-C10DAE732B1B}"/>
              </a:ext>
            </a:extLst>
          </p:cNvPr>
          <p:cNvSpPr>
            <a:spLocks noGrp="1"/>
          </p:cNvSpPr>
          <p:nvPr>
            <p:ph sz="quarter" idx="11"/>
          </p:nvPr>
        </p:nvSpPr>
        <p:spPr/>
        <p:txBody>
          <a:bodyPr>
            <a:normAutofit/>
          </a:bodyPr>
          <a:lstStyle/>
          <a:p>
            <a:r>
              <a:rPr lang="en-US" sz="2800" dirty="0"/>
              <a:t>Number Resource Organization</a:t>
            </a:r>
          </a:p>
          <a:p>
            <a:pPr lvl="2"/>
            <a:r>
              <a:rPr lang="en-US" sz="2800" dirty="0"/>
              <a:t>NRO MoU, 24 Oct 2003</a:t>
            </a:r>
          </a:p>
          <a:p>
            <a:r>
              <a:rPr lang="en-US" sz="2800" dirty="0"/>
              <a:t>Mission</a:t>
            </a:r>
          </a:p>
          <a:p>
            <a:pPr lvl="2"/>
            <a:r>
              <a:rPr lang="en-US" sz="2800" dirty="0"/>
              <a:t>Coordinating the RIR system and  joint RIR activities</a:t>
            </a:r>
          </a:p>
          <a:p>
            <a:pPr lvl="2"/>
            <a:r>
              <a:rPr lang="en-US" sz="2800" dirty="0"/>
              <a:t>Promote the multi-stakeholder model and bottom-up policy development</a:t>
            </a:r>
          </a:p>
          <a:p>
            <a:pPr lvl="2"/>
            <a:r>
              <a:rPr lang="en-US" sz="2800" dirty="0"/>
              <a:t>Fulfill the role of the ICANN ASO</a:t>
            </a:r>
          </a:p>
          <a:p>
            <a:pPr marL="265112" lvl="2" indent="0">
              <a:buNone/>
            </a:pPr>
            <a:endParaRPr lang="en-US" sz="2800" dirty="0"/>
          </a:p>
          <a:p>
            <a:pPr marL="342900" lvl="1" indent="-342900">
              <a:buFontTx/>
              <a:buChar char="•"/>
            </a:pPr>
            <a:r>
              <a:rPr lang="en-US" sz="2800" dirty="0">
                <a:hlinkClick r:id="rId3"/>
              </a:rPr>
              <a:t>http://www.nro.net</a:t>
            </a:r>
            <a:endParaRPr lang="en-US" sz="2800" dirty="0"/>
          </a:p>
          <a:p>
            <a:endParaRPr lang="en-US" sz="2800" dirty="0"/>
          </a:p>
        </p:txBody>
      </p:sp>
      <p:sp>
        <p:nvSpPr>
          <p:cNvPr id="3" name="Title 2">
            <a:extLst>
              <a:ext uri="{FF2B5EF4-FFF2-40B4-BE49-F238E27FC236}">
                <a16:creationId xmlns:a16="http://schemas.microsoft.com/office/drawing/2014/main" id="{DADBA3DB-11AB-8C4B-88FF-FBC8795B6DD6}"/>
              </a:ext>
            </a:extLst>
          </p:cNvPr>
          <p:cNvSpPr>
            <a:spLocks noGrp="1"/>
          </p:cNvSpPr>
          <p:nvPr>
            <p:ph type="title"/>
          </p:nvPr>
        </p:nvSpPr>
        <p:spPr/>
        <p:txBody>
          <a:bodyPr>
            <a:noAutofit/>
          </a:bodyPr>
          <a:lstStyle/>
          <a:p>
            <a:r>
              <a:rPr lang="en-US" sz="3200" dirty="0"/>
              <a:t>What is the NRO ?</a:t>
            </a:r>
          </a:p>
        </p:txBody>
      </p:sp>
      <p:sp>
        <p:nvSpPr>
          <p:cNvPr id="5" name="Slide Number Placeholder 4">
            <a:extLst>
              <a:ext uri="{FF2B5EF4-FFF2-40B4-BE49-F238E27FC236}">
                <a16:creationId xmlns:a16="http://schemas.microsoft.com/office/drawing/2014/main" id="{29FBF1C0-913F-9445-96B4-FDEBC7A4B55C}"/>
              </a:ext>
            </a:extLst>
          </p:cNvPr>
          <p:cNvSpPr>
            <a:spLocks noGrp="1"/>
          </p:cNvSpPr>
          <p:nvPr>
            <p:ph type="sldNum" sz="quarter" idx="13"/>
          </p:nvPr>
        </p:nvSpPr>
        <p:spPr/>
        <p:txBody>
          <a:bodyPr/>
          <a:lstStyle/>
          <a:p>
            <a:fld id="{E917DE0E-AFB1-41FD-BC35-27DB61CA125F}" type="slidenum">
              <a:rPr lang="en-AU" smtClean="0"/>
              <a:pPr/>
              <a:t>2</a:t>
            </a:fld>
            <a:endParaRPr lang="en-AU"/>
          </a:p>
        </p:txBody>
      </p:sp>
    </p:spTree>
    <p:extLst>
      <p:ext uri="{BB962C8B-B14F-4D97-AF65-F5344CB8AC3E}">
        <p14:creationId xmlns:p14="http://schemas.microsoft.com/office/powerpoint/2010/main" val="180371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Structure (2018)</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3</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vert="horz" lIns="0" tIns="0" rIns="0" bIns="0" rtlCol="0">
            <a:normAutofit fontScale="77500" lnSpcReduction="20000"/>
          </a:bodyPr>
          <a:lstStyle/>
          <a:p>
            <a:r>
              <a:rPr lang="en-US" sz="2800" dirty="0"/>
              <a:t>Executive committee</a:t>
            </a:r>
          </a:p>
          <a:p>
            <a:pPr lvl="2"/>
            <a:r>
              <a:rPr lang="en-US" sz="2800" dirty="0"/>
              <a:t>Paul Wilson (Chair) - APNIC</a:t>
            </a:r>
          </a:p>
          <a:p>
            <a:pPr lvl="2"/>
            <a:r>
              <a:rPr lang="en-US" sz="2800" dirty="0"/>
              <a:t>Alan Barrett (Vice Chair and Secretary) - AFRINIC</a:t>
            </a:r>
          </a:p>
          <a:p>
            <a:pPr lvl="2"/>
            <a:r>
              <a:rPr lang="en-US" sz="2800" dirty="0"/>
              <a:t>Axel </a:t>
            </a:r>
            <a:r>
              <a:rPr lang="en-US" sz="2800" dirty="0" err="1"/>
              <a:t>Pawlik</a:t>
            </a:r>
            <a:r>
              <a:rPr lang="en-US" sz="2800" dirty="0"/>
              <a:t> (Treasurer) - RIPE NCC</a:t>
            </a:r>
          </a:p>
          <a:p>
            <a:pPr lvl="2"/>
            <a:r>
              <a:rPr lang="en-US" sz="2800" dirty="0"/>
              <a:t>Oscar Robles - LACNIC</a:t>
            </a:r>
          </a:p>
          <a:p>
            <a:pPr lvl="2"/>
            <a:r>
              <a:rPr lang="en-US" sz="2800" dirty="0"/>
              <a:t>John Curran - ARIN</a:t>
            </a:r>
          </a:p>
          <a:p>
            <a:r>
              <a:rPr lang="en-US" sz="2800" dirty="0"/>
              <a:t>Secretariat</a:t>
            </a:r>
          </a:p>
          <a:p>
            <a:pPr lvl="2"/>
            <a:r>
              <a:rPr lang="en-US" sz="2800" dirty="0"/>
              <a:t>Hosted by APNIC</a:t>
            </a:r>
          </a:p>
          <a:p>
            <a:pPr lvl="2"/>
            <a:r>
              <a:rPr lang="en-US" sz="2800" dirty="0"/>
              <a:t>Executive Secretary: German Valdez</a:t>
            </a:r>
          </a:p>
          <a:p>
            <a:pPr lvl="2"/>
            <a:r>
              <a:rPr lang="en-US" sz="2800" dirty="0"/>
              <a:t>Consultant: Susannah Gray</a:t>
            </a:r>
          </a:p>
          <a:p>
            <a:r>
              <a:rPr lang="en-US" sz="2800" dirty="0"/>
              <a:t>Coordination Groups</a:t>
            </a:r>
          </a:p>
          <a:p>
            <a:pPr lvl="2"/>
            <a:r>
              <a:rPr lang="en-US" sz="2800" dirty="0"/>
              <a:t>CCG (Communications), ECG (Engineering), RSCG (Registration Services)</a:t>
            </a:r>
          </a:p>
          <a:p>
            <a:r>
              <a:rPr lang="en-US" sz="2800" dirty="0"/>
              <a:t>Informal Groups</a:t>
            </a:r>
          </a:p>
          <a:p>
            <a:pPr lvl="2"/>
            <a:r>
              <a:rPr lang="en-US" sz="2800" dirty="0"/>
              <a:t>Public Affairs, Policy, Financial Officers, Legal Staff</a:t>
            </a:r>
          </a:p>
          <a:p>
            <a:pPr lvl="2"/>
            <a:endParaRPr lang="en-US" sz="2800" dirty="0"/>
          </a:p>
          <a:p>
            <a:pPr marL="342900" lvl="1" indent="-342900">
              <a:buFontTx/>
            </a:pPr>
            <a:endParaRPr lang="en-US" sz="2800" dirty="0"/>
          </a:p>
        </p:txBody>
      </p:sp>
    </p:spTree>
    <p:extLst>
      <p:ext uri="{BB962C8B-B14F-4D97-AF65-F5344CB8AC3E}">
        <p14:creationId xmlns:p14="http://schemas.microsoft.com/office/powerpoint/2010/main" val="55160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Publications</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4</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a:noAutofit/>
          </a:bodyPr>
          <a:lstStyle/>
          <a:p>
            <a:r>
              <a:rPr lang="en-US" sz="2400" dirty="0"/>
              <a:t>Internet Number Status Report</a:t>
            </a:r>
          </a:p>
          <a:p>
            <a:pPr lvl="2"/>
            <a:r>
              <a:rPr lang="en-US" sz="2400" dirty="0"/>
              <a:t>Updated quarterly.</a:t>
            </a:r>
          </a:p>
          <a:p>
            <a:pPr lvl="2"/>
            <a:r>
              <a:rPr lang="en-US" sz="2400" dirty="0"/>
              <a:t>Global stats on IPv4, IPv6, ASN</a:t>
            </a:r>
          </a:p>
          <a:p>
            <a:pPr lvl="2"/>
            <a:r>
              <a:rPr lang="en-US" sz="2400" dirty="0"/>
              <a:t>New extended stats project to be released in 2018 Q4</a:t>
            </a:r>
          </a:p>
          <a:p>
            <a:pPr lvl="2"/>
            <a:r>
              <a:rPr lang="en-US" sz="2400" dirty="0">
                <a:hlinkClick r:id="rId3"/>
              </a:rPr>
              <a:t>http://www.nro.net/statistics</a:t>
            </a:r>
            <a:endParaRPr lang="en-US" sz="2400" dirty="0"/>
          </a:p>
          <a:p>
            <a:r>
              <a:rPr lang="en-US" sz="2400" dirty="0"/>
              <a:t>Comparative Policy Overview</a:t>
            </a:r>
          </a:p>
          <a:p>
            <a:pPr lvl="2"/>
            <a:r>
              <a:rPr lang="en-US" sz="2400" dirty="0"/>
              <a:t>Updated quarterly</a:t>
            </a:r>
          </a:p>
          <a:p>
            <a:pPr lvl="2"/>
            <a:r>
              <a:rPr lang="en-US" sz="2400" dirty="0"/>
              <a:t>Information on RIRs membership policy (access to delegation and registration services)</a:t>
            </a:r>
          </a:p>
          <a:p>
            <a:pPr lvl="2"/>
            <a:r>
              <a:rPr lang="en-US" sz="2400" dirty="0">
                <a:hlinkClick r:id="rId4"/>
              </a:rPr>
              <a:t>http://www.nro.net/comparative-policy</a:t>
            </a:r>
            <a:endParaRPr lang="en-US" sz="2400" dirty="0"/>
          </a:p>
          <a:p>
            <a:r>
              <a:rPr lang="en-US" sz="2400" dirty="0"/>
              <a:t>Address Supporting Organization</a:t>
            </a:r>
          </a:p>
          <a:p>
            <a:pPr lvl="2"/>
            <a:r>
              <a:rPr lang="en-US" sz="2400" dirty="0">
                <a:hlinkClick r:id="rId5"/>
              </a:rPr>
              <a:t>http://aso.icann.org</a:t>
            </a:r>
            <a:endParaRPr lang="en-US" sz="2400" dirty="0"/>
          </a:p>
          <a:p>
            <a:pPr lvl="2"/>
            <a:endParaRPr lang="en-US" sz="2400" dirty="0"/>
          </a:p>
          <a:p>
            <a:pPr lvl="1"/>
            <a:endParaRPr lang="en-US" sz="2400" dirty="0"/>
          </a:p>
        </p:txBody>
      </p:sp>
    </p:spTree>
    <p:extLst>
      <p:ext uri="{BB962C8B-B14F-4D97-AF65-F5344CB8AC3E}">
        <p14:creationId xmlns:p14="http://schemas.microsoft.com/office/powerpoint/2010/main" val="154039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Finances</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5</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a:noAutofit/>
          </a:bodyPr>
          <a:lstStyle/>
          <a:p>
            <a:r>
              <a:rPr lang="en-US" sz="2200" dirty="0"/>
              <a:t>Budget allocations</a:t>
            </a:r>
          </a:p>
          <a:p>
            <a:pPr lvl="2"/>
            <a:r>
              <a:rPr lang="pt-BR" sz="2200" dirty="0"/>
              <a:t>AFRINIC		7.22% </a:t>
            </a:r>
          </a:p>
          <a:p>
            <a:pPr lvl="2"/>
            <a:r>
              <a:rPr lang="pt-BR" sz="2200" dirty="0"/>
              <a:t>APNIC		23.50% </a:t>
            </a:r>
          </a:p>
          <a:p>
            <a:pPr lvl="2"/>
            <a:r>
              <a:rPr lang="pt-BR" sz="2200" dirty="0"/>
              <a:t>ARIN		29.34% </a:t>
            </a:r>
          </a:p>
          <a:p>
            <a:pPr lvl="2"/>
            <a:r>
              <a:rPr lang="pt-BR" sz="2200" dirty="0"/>
              <a:t>LACNIC		10.42% </a:t>
            </a:r>
          </a:p>
          <a:p>
            <a:pPr lvl="2"/>
            <a:r>
              <a:rPr lang="pt-BR" sz="2200" dirty="0"/>
              <a:t>RIPE NCC	29.53% </a:t>
            </a:r>
            <a:endParaRPr lang="en-US" sz="2200" dirty="0"/>
          </a:p>
          <a:p>
            <a:r>
              <a:rPr lang="en-US" sz="2200" dirty="0"/>
              <a:t>Expenses</a:t>
            </a:r>
          </a:p>
          <a:p>
            <a:pPr lvl="2"/>
            <a:r>
              <a:rPr lang="en-US" sz="2200" dirty="0"/>
              <a:t>General operations: USD $643,000</a:t>
            </a:r>
          </a:p>
          <a:p>
            <a:pPr lvl="2" fontAlgn="base"/>
            <a:r>
              <a:rPr lang="en-US" sz="2200" dirty="0"/>
              <a:t>Secretariat, communications, travel, meetings</a:t>
            </a:r>
          </a:p>
          <a:p>
            <a:pPr lvl="2"/>
            <a:r>
              <a:rPr lang="en-US" sz="2200" dirty="0"/>
              <a:t>IGF Contributions $200,000 </a:t>
            </a:r>
          </a:p>
          <a:p>
            <a:pPr lvl="2"/>
            <a:r>
              <a:rPr lang="en-US" sz="2200" dirty="0"/>
              <a:t>Contribution to ICANN: USD $823,000 </a:t>
            </a:r>
          </a:p>
          <a:p>
            <a:r>
              <a:rPr lang="en-US" sz="2200" dirty="0"/>
              <a:t>Stability Fund</a:t>
            </a:r>
          </a:p>
          <a:p>
            <a:pPr lvl="2"/>
            <a:r>
              <a:rPr lang="en-US" sz="2200" dirty="0"/>
              <a:t>Joint RIR provision/pledge of over USD $2.1M</a:t>
            </a:r>
          </a:p>
          <a:p>
            <a:pPr lvl="2"/>
            <a:r>
              <a:rPr lang="en-US" sz="2200" dirty="0">
                <a:hlinkClick r:id="rId3"/>
              </a:rPr>
              <a:t>https://www.nro.net/joint-rir-stability-fund</a:t>
            </a:r>
            <a:endParaRPr lang="en-US" sz="2200" dirty="0"/>
          </a:p>
          <a:p>
            <a:pPr lvl="2"/>
            <a:endParaRPr lang="en-US" sz="2200" dirty="0"/>
          </a:p>
          <a:p>
            <a:pPr lvl="1"/>
            <a:endParaRPr lang="en-US" sz="2200" dirty="0"/>
          </a:p>
        </p:txBody>
      </p:sp>
    </p:spTree>
    <p:extLst>
      <p:ext uri="{BB962C8B-B14F-4D97-AF65-F5344CB8AC3E}">
        <p14:creationId xmlns:p14="http://schemas.microsoft.com/office/powerpoint/2010/main" val="24503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IANA Review Committee</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6</a:t>
            </a:fld>
            <a:endParaRPr lang="en-AU"/>
          </a:p>
        </p:txBody>
      </p:sp>
      <p:sp>
        <p:nvSpPr>
          <p:cNvPr id="7" name="Rectangle 3">
            <a:extLst>
              <a:ext uri="{FF2B5EF4-FFF2-40B4-BE49-F238E27FC236}">
                <a16:creationId xmlns:a16="http://schemas.microsoft.com/office/drawing/2014/main" id="{702E383D-DAF5-2246-B732-925C623FE32B}"/>
              </a:ext>
            </a:extLst>
          </p:cNvPr>
          <p:cNvSpPr txBox="1">
            <a:spLocks noChangeArrowheads="1"/>
          </p:cNvSpPr>
          <p:nvPr/>
        </p:nvSpPr>
        <p:spPr>
          <a:xfrm>
            <a:off x="410542" y="1315140"/>
            <a:ext cx="7416824" cy="4979988"/>
          </a:xfrm>
          <a:prstGeom prst="rect">
            <a:avLst/>
          </a:prstGeom>
        </p:spPr>
        <p:txBody>
          <a:bodyPr>
            <a:noAutofit/>
          </a:bodyPr>
          <a:lstStyle>
            <a:lvl1pPr marL="0" indent="0" algn="l" defTabSz="914400" rtl="0" eaLnBrk="1" latinLnBrk="0" hangingPunct="1">
              <a:spcBef>
                <a:spcPts val="900"/>
              </a:spcBef>
              <a:spcAft>
                <a:spcPts val="300"/>
              </a:spcAft>
              <a:buClr>
                <a:schemeClr val="accent1"/>
              </a:buClr>
              <a:buFont typeface="Arial" pitchFamily="34" charset="0"/>
              <a:buNone/>
              <a:defRPr sz="1600" kern="1200">
                <a:solidFill>
                  <a:schemeClr val="tx1"/>
                </a:solidFill>
                <a:latin typeface="+mn-lt"/>
                <a:ea typeface="+mn-ea"/>
                <a:cs typeface="+mn-cs"/>
              </a:defRPr>
            </a:lvl1pPr>
            <a:lvl2pPr marL="265113" indent="-265113" algn="l" defTabSz="914400" rtl="0" eaLnBrk="1" latinLnBrk="0" hangingPunct="1">
              <a:spcBef>
                <a:spcPts val="0"/>
              </a:spcBef>
              <a:spcAft>
                <a:spcPts val="100"/>
              </a:spcAft>
              <a:buClr>
                <a:schemeClr val="accent1"/>
              </a:buClr>
              <a:buFont typeface="Arial" panose="020B0604020202020204" pitchFamily="34" charset="0"/>
              <a:buChar char="•"/>
              <a:defRPr sz="1600" kern="1200">
                <a:solidFill>
                  <a:schemeClr val="tx1"/>
                </a:solidFill>
                <a:latin typeface="+mn-lt"/>
                <a:ea typeface="+mn-ea"/>
                <a:cs typeface="+mn-cs"/>
              </a:defRPr>
            </a:lvl2pPr>
            <a:lvl3pPr marL="539750" indent="-274638" algn="l" defTabSz="914400" rtl="0" eaLnBrk="1" latinLnBrk="0" hangingPunct="1">
              <a:spcBef>
                <a:spcPts val="0"/>
              </a:spcBef>
              <a:spcAft>
                <a:spcPts val="1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spcBef>
                <a:spcPts val="900"/>
              </a:spcBef>
              <a:spcAft>
                <a:spcPts val="300"/>
              </a:spcAft>
              <a:buClr>
                <a:schemeClr val="accent1"/>
              </a:buClr>
              <a:buFont typeface="Arial" panose="020B0604020202020204" pitchFamily="34" charset="0"/>
              <a:buNone/>
              <a:defRPr sz="1800" b="1" kern="1200" baseline="0">
                <a:solidFill>
                  <a:schemeClr val="accent1"/>
                </a:solidFill>
                <a:latin typeface="+mn-lt"/>
                <a:ea typeface="+mn-ea"/>
                <a:cs typeface="+mn-cs"/>
              </a:defRPr>
            </a:lvl4pPr>
            <a:lvl5pPr marL="0" indent="0" algn="l" defTabSz="914400" rtl="0" eaLnBrk="1" latinLnBrk="0" hangingPunct="1">
              <a:spcBef>
                <a:spcPts val="900"/>
              </a:spcBef>
              <a:spcAft>
                <a:spcPts val="300"/>
              </a:spcAft>
              <a:buClr>
                <a:schemeClr val="accent1"/>
              </a:buClr>
              <a:buFont typeface="Arial" pitchFamily="34" charset="0"/>
              <a:buNone/>
              <a:defRPr sz="1600" kern="1200" cap="none" baseline="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Advise and assist the NRO EC in its review of the service level of the IANA Numbering Services </a:t>
            </a:r>
            <a:r>
              <a:rPr lang="en-US" sz="2200" dirty="0"/>
              <a:t>provided</a:t>
            </a:r>
            <a:r>
              <a:rPr lang="en-US" sz="2400" dirty="0"/>
              <a:t> to the Internet Number Community.</a:t>
            </a:r>
          </a:p>
          <a:p>
            <a:r>
              <a:rPr lang="en-US" sz="2400" dirty="0"/>
              <a:t>3 members from each region</a:t>
            </a:r>
          </a:p>
          <a:p>
            <a:pPr lvl="2"/>
            <a:r>
              <a:rPr lang="en-US" sz="2400" dirty="0"/>
              <a:t>2 community elected members, 1 RIR staff rep</a:t>
            </a:r>
          </a:p>
          <a:p>
            <a:r>
              <a:rPr lang="en-US" sz="2400" dirty="0"/>
              <a:t>Public archives and minutes</a:t>
            </a:r>
          </a:p>
          <a:p>
            <a:pPr lvl="2"/>
            <a:r>
              <a:rPr lang="en-US" sz="2400" dirty="0">
                <a:hlinkClick r:id="rId3"/>
              </a:rPr>
              <a:t>https://www.nro.net/iana-numbering-services-review-committee/</a:t>
            </a:r>
            <a:endParaRPr lang="en-US" sz="2400" dirty="0"/>
          </a:p>
          <a:p>
            <a:r>
              <a:rPr lang="en-US" sz="2400" dirty="0"/>
              <a:t>2017 IANA Numbering Services Review Committee Report Published</a:t>
            </a:r>
          </a:p>
          <a:p>
            <a:pPr lvl="2"/>
            <a:r>
              <a:rPr lang="en-US" sz="2400" dirty="0">
                <a:hlinkClick r:id="rId4"/>
              </a:rPr>
              <a:t>https://www.nro.net/2017-iana-numbering-services-review-committee-report-published/</a:t>
            </a:r>
            <a:endParaRPr lang="en-US" sz="2400" dirty="0"/>
          </a:p>
          <a:p>
            <a:pPr lvl="1"/>
            <a:endParaRPr lang="en-US" sz="2400" dirty="0"/>
          </a:p>
          <a:p>
            <a:pPr lvl="2"/>
            <a:endParaRPr lang="en-US" sz="2400" dirty="0"/>
          </a:p>
          <a:p>
            <a:pPr lvl="1"/>
            <a:endParaRPr lang="en-US" sz="2400" dirty="0"/>
          </a:p>
          <a:p>
            <a:pPr lvl="2"/>
            <a:endParaRPr lang="en-US" sz="2400" dirty="0"/>
          </a:p>
          <a:p>
            <a:pPr lvl="1"/>
            <a:endParaRPr lang="en-US" sz="2400" dirty="0"/>
          </a:p>
          <a:p>
            <a:pPr lvl="1"/>
            <a:endParaRPr lang="en-US" sz="2400" dirty="0"/>
          </a:p>
        </p:txBody>
      </p:sp>
    </p:spTree>
    <p:extLst>
      <p:ext uri="{BB962C8B-B14F-4D97-AF65-F5344CB8AC3E}">
        <p14:creationId xmlns:p14="http://schemas.microsoft.com/office/powerpoint/2010/main" val="305546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Review Committee (2018)</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7</a:t>
            </a:fld>
            <a:endParaRPr lang="en-AU"/>
          </a:p>
        </p:txBody>
      </p:sp>
      <p:sp>
        <p:nvSpPr>
          <p:cNvPr id="6" name="Rectangle 3">
            <a:extLst>
              <a:ext uri="{FF2B5EF4-FFF2-40B4-BE49-F238E27FC236}">
                <a16:creationId xmlns:a16="http://schemas.microsoft.com/office/drawing/2014/main" id="{80E326DF-BE80-2A4D-9D26-4995F28F9A8F}"/>
              </a:ext>
            </a:extLst>
          </p:cNvPr>
          <p:cNvSpPr txBox="1">
            <a:spLocks noChangeArrowheads="1"/>
          </p:cNvSpPr>
          <p:nvPr/>
        </p:nvSpPr>
        <p:spPr>
          <a:xfrm>
            <a:off x="683568" y="1374775"/>
            <a:ext cx="7416824" cy="4979988"/>
          </a:xfrm>
          <a:prstGeom prst="rect">
            <a:avLst/>
          </a:prstGeom>
        </p:spPr>
        <p:txBody>
          <a:bodyPr vert="horz" lIns="0" tIns="0" rIns="0" bIns="0" rtlCol="0">
            <a:noAutofit/>
          </a:bodyPr>
          <a:lstStyle>
            <a:lvl1pPr indent="0">
              <a:spcBef>
                <a:spcPts val="900"/>
              </a:spcBef>
              <a:spcAft>
                <a:spcPts val="300"/>
              </a:spcAft>
              <a:buClr>
                <a:schemeClr val="accent1"/>
              </a:buClr>
              <a:buFont typeface="Arial" pitchFamily="34" charset="0"/>
              <a:buNone/>
              <a:defRPr sz="2800"/>
            </a:lvl1pPr>
            <a:lvl2pPr lvl="1" indent="0">
              <a:spcBef>
                <a:spcPts val="0"/>
              </a:spcBef>
              <a:spcAft>
                <a:spcPts val="100"/>
              </a:spcAft>
              <a:buClr>
                <a:schemeClr val="accent1"/>
              </a:buClr>
              <a:buFont typeface="Arial" panose="020B0604020202020204" pitchFamily="34" charset="0"/>
              <a:buNone/>
              <a:defRPr sz="2800"/>
            </a:lvl2pPr>
            <a:lvl3pPr marL="539750" lvl="2" indent="-274638">
              <a:spcBef>
                <a:spcPts val="0"/>
              </a:spcBef>
              <a:spcAft>
                <a:spcPts val="100"/>
              </a:spcAft>
              <a:buClr>
                <a:schemeClr val="accent1"/>
              </a:buClr>
              <a:buFont typeface="Arial" panose="020B0604020202020204" pitchFamily="34" charset="0"/>
              <a:buChar char="•"/>
              <a:defRPr sz="2800"/>
            </a:lvl3pPr>
            <a:lvl4pPr marL="0" indent="0">
              <a:spcBef>
                <a:spcPts val="900"/>
              </a:spcBef>
              <a:spcAft>
                <a:spcPts val="300"/>
              </a:spcAft>
              <a:buClr>
                <a:schemeClr val="accent1"/>
              </a:buClr>
              <a:buFont typeface="Arial" panose="020B0604020202020204" pitchFamily="34" charset="0"/>
              <a:buNone/>
              <a:defRPr b="1" baseline="0">
                <a:solidFill>
                  <a:schemeClr val="accent1"/>
                </a:solidFill>
              </a:defRPr>
            </a:lvl4pPr>
            <a:lvl5pPr marL="0" indent="0">
              <a:spcBef>
                <a:spcPts val="900"/>
              </a:spcBef>
              <a:spcAft>
                <a:spcPts val="300"/>
              </a:spcAft>
              <a:buClr>
                <a:schemeClr val="accent1"/>
              </a:buClr>
              <a:buFont typeface="Arial" pitchFamily="34" charset="0"/>
              <a:buNone/>
              <a:defRPr sz="1600" cap="none" baseline="0">
                <a:solidFill>
                  <a:schemeClr val="accent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900" dirty="0"/>
              <a:t>AFRINIC</a:t>
            </a:r>
          </a:p>
          <a:p>
            <a:pPr lvl="2"/>
            <a:r>
              <a:rPr lang="en-US" sz="1900" dirty="0" err="1"/>
              <a:t>Omo</a:t>
            </a:r>
            <a:r>
              <a:rPr lang="en-US" sz="1900" dirty="0"/>
              <a:t> </a:t>
            </a:r>
            <a:r>
              <a:rPr lang="en-US" sz="1900" dirty="0" err="1"/>
              <a:t>Oaiya</a:t>
            </a:r>
            <a:r>
              <a:rPr lang="en-US" sz="1900" dirty="0"/>
              <a:t>, Noah </a:t>
            </a:r>
            <a:r>
              <a:rPr lang="en-US" sz="1900" dirty="0" err="1"/>
              <a:t>Maina</a:t>
            </a:r>
            <a:r>
              <a:rPr lang="en-US" sz="1900" dirty="0"/>
              <a:t> (Community)</a:t>
            </a:r>
          </a:p>
          <a:p>
            <a:pPr lvl="2"/>
            <a:r>
              <a:rPr lang="en-US" sz="1900" dirty="0" err="1"/>
              <a:t>Madhvi</a:t>
            </a:r>
            <a:r>
              <a:rPr lang="en-US" sz="1900" dirty="0"/>
              <a:t> </a:t>
            </a:r>
            <a:r>
              <a:rPr lang="en-US" sz="1900" dirty="0" err="1"/>
              <a:t>Gokool</a:t>
            </a:r>
            <a:r>
              <a:rPr lang="en-US" sz="1900" dirty="0"/>
              <a:t> (staff)</a:t>
            </a:r>
          </a:p>
          <a:p>
            <a:r>
              <a:rPr lang="en-US" sz="1900" dirty="0"/>
              <a:t>APNIC</a:t>
            </a:r>
          </a:p>
          <a:p>
            <a:pPr lvl="2"/>
            <a:r>
              <a:rPr lang="en-US" sz="1900" dirty="0"/>
              <a:t>Bertrand </a:t>
            </a:r>
            <a:r>
              <a:rPr lang="en-US" sz="1900" dirty="0" err="1"/>
              <a:t>Cherrier</a:t>
            </a:r>
            <a:r>
              <a:rPr lang="en-US" sz="1900" dirty="0"/>
              <a:t>, Simon </a:t>
            </a:r>
            <a:r>
              <a:rPr lang="en-US" sz="1900" dirty="0" err="1"/>
              <a:t>Sohel</a:t>
            </a:r>
            <a:r>
              <a:rPr lang="en-US" sz="1900" dirty="0"/>
              <a:t> </a:t>
            </a:r>
            <a:r>
              <a:rPr lang="en-US" sz="1900" dirty="0" err="1"/>
              <a:t>Baroi</a:t>
            </a:r>
            <a:r>
              <a:rPr lang="en-US" sz="1900" dirty="0"/>
              <a:t> (Community)</a:t>
            </a:r>
          </a:p>
          <a:p>
            <a:pPr lvl="2"/>
            <a:r>
              <a:rPr lang="en-US" sz="1900" dirty="0"/>
              <a:t>George </a:t>
            </a:r>
            <a:r>
              <a:rPr lang="en-US" sz="1900" dirty="0" err="1"/>
              <a:t>Kuo</a:t>
            </a:r>
            <a:r>
              <a:rPr lang="en-US" sz="1900" dirty="0"/>
              <a:t> (staff)</a:t>
            </a:r>
          </a:p>
          <a:p>
            <a:r>
              <a:rPr lang="en-US" sz="1900" dirty="0"/>
              <a:t>ARIN</a:t>
            </a:r>
          </a:p>
          <a:p>
            <a:pPr lvl="2"/>
            <a:r>
              <a:rPr lang="en-US" sz="1900" dirty="0"/>
              <a:t>Louie Lee, Jason Schiller (Community)</a:t>
            </a:r>
          </a:p>
          <a:p>
            <a:pPr lvl="2"/>
            <a:r>
              <a:rPr lang="en-US" sz="1900" dirty="0"/>
              <a:t>Nate Davis (staff)</a:t>
            </a:r>
          </a:p>
          <a:p>
            <a:r>
              <a:rPr lang="en-US" sz="1900" dirty="0"/>
              <a:t>LACNIC</a:t>
            </a:r>
          </a:p>
          <a:p>
            <a:pPr lvl="2"/>
            <a:r>
              <a:rPr lang="en-US" sz="1900" dirty="0"/>
              <a:t>Nicolas </a:t>
            </a:r>
            <a:r>
              <a:rPr lang="en-US" sz="1900" dirty="0" err="1"/>
              <a:t>Antoniello</a:t>
            </a:r>
            <a:r>
              <a:rPr lang="en-US" sz="1900" dirty="0"/>
              <a:t>, Esteban </a:t>
            </a:r>
            <a:r>
              <a:rPr lang="en-US" sz="1900" dirty="0" err="1"/>
              <a:t>Lescano</a:t>
            </a:r>
            <a:r>
              <a:rPr lang="en-US" sz="1900" dirty="0"/>
              <a:t> (Community)</a:t>
            </a:r>
          </a:p>
          <a:p>
            <a:pPr lvl="2"/>
            <a:r>
              <a:rPr lang="en-US" sz="1900" dirty="0"/>
              <a:t>Ernesto </a:t>
            </a:r>
            <a:r>
              <a:rPr lang="en-US" sz="1900" dirty="0" err="1"/>
              <a:t>Majó</a:t>
            </a:r>
            <a:r>
              <a:rPr lang="en-US" sz="1900" dirty="0"/>
              <a:t> (staff)</a:t>
            </a:r>
          </a:p>
          <a:p>
            <a:r>
              <a:rPr lang="en-US" sz="1900" b="1" dirty="0"/>
              <a:t>RIPE NCC</a:t>
            </a:r>
          </a:p>
          <a:p>
            <a:pPr lvl="2"/>
            <a:r>
              <a:rPr lang="en-US" sz="1900" b="1" dirty="0" err="1"/>
              <a:t>Filiz</a:t>
            </a:r>
            <a:r>
              <a:rPr lang="en-US" sz="1900" b="1" dirty="0"/>
              <a:t> Yilmaz, </a:t>
            </a:r>
            <a:r>
              <a:rPr lang="en-US" sz="1900" b="1" dirty="0" err="1"/>
              <a:t>Nurani</a:t>
            </a:r>
            <a:r>
              <a:rPr lang="en-US" sz="1900" b="1" dirty="0"/>
              <a:t> </a:t>
            </a:r>
            <a:r>
              <a:rPr lang="en-US" sz="1900" b="1" dirty="0" err="1"/>
              <a:t>Nimpuno</a:t>
            </a:r>
            <a:r>
              <a:rPr lang="en-US" sz="1900" b="1" dirty="0"/>
              <a:t> (Community)</a:t>
            </a:r>
          </a:p>
          <a:p>
            <a:pPr lvl="2"/>
            <a:r>
              <a:rPr lang="en-US" sz="1900" b="1" dirty="0"/>
              <a:t>Felipe Silveira (staff)</a:t>
            </a:r>
          </a:p>
          <a:p>
            <a:pPr lvl="1"/>
            <a:endParaRPr lang="en-US" sz="1900" dirty="0"/>
          </a:p>
          <a:p>
            <a:endParaRPr lang="en-US" sz="1900" dirty="0"/>
          </a:p>
          <a:p>
            <a:endParaRPr lang="en-US" sz="1900" dirty="0"/>
          </a:p>
        </p:txBody>
      </p:sp>
    </p:spTree>
    <p:extLst>
      <p:ext uri="{BB962C8B-B14F-4D97-AF65-F5344CB8AC3E}">
        <p14:creationId xmlns:p14="http://schemas.microsoft.com/office/powerpoint/2010/main" val="268808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ICANN Empowered Community</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8</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a:noAutofit/>
          </a:bodyPr>
          <a:lstStyle/>
          <a:p>
            <a:r>
              <a:rPr lang="en-US" sz="2800" dirty="0"/>
              <a:t>NRO EC adopted ASO empowered community procedures.</a:t>
            </a:r>
          </a:p>
          <a:p>
            <a:pPr lvl="2"/>
            <a:r>
              <a:rPr lang="en-US" sz="2800" dirty="0"/>
              <a:t>ASO Procedure for Empowered Community Approval Actions </a:t>
            </a:r>
          </a:p>
          <a:p>
            <a:pPr lvl="2"/>
            <a:r>
              <a:rPr lang="en-US" sz="2800" dirty="0"/>
              <a:t>ASO Procedure for Empowered Community Rejection Actions </a:t>
            </a:r>
          </a:p>
          <a:p>
            <a:pPr lvl="2"/>
            <a:r>
              <a:rPr lang="en-US" sz="2800" dirty="0"/>
              <a:t>ASO Procedure for Director Removal Actions</a:t>
            </a:r>
          </a:p>
          <a:p>
            <a:pPr lvl="2"/>
            <a:r>
              <a:rPr lang="en-US" sz="2800" dirty="0"/>
              <a:t>ASO Standard Practices for Empowered Community Activities</a:t>
            </a:r>
          </a:p>
          <a:p>
            <a:pPr marL="457200" lvl="1" indent="0">
              <a:buNone/>
            </a:pPr>
            <a:endParaRPr lang="en-US" sz="2800" dirty="0"/>
          </a:p>
          <a:p>
            <a:pPr lvl="1"/>
            <a:r>
              <a:rPr lang="en-US" sz="2800" dirty="0">
                <a:hlinkClick r:id="rId3"/>
              </a:rPr>
              <a:t>https://www.nro.net/about-the-nro/aso-procedures-for-empowered-community-powers/</a:t>
            </a:r>
            <a:endParaRPr lang="en-US" sz="2800" dirty="0"/>
          </a:p>
          <a:p>
            <a:pPr lvl="1"/>
            <a:endParaRPr lang="en-US" sz="2800" dirty="0"/>
          </a:p>
          <a:p>
            <a:pPr lvl="2"/>
            <a:endParaRPr lang="en-US" sz="2800" dirty="0"/>
          </a:p>
          <a:p>
            <a:pPr lvl="1"/>
            <a:endParaRPr lang="en-US" sz="2800" dirty="0"/>
          </a:p>
        </p:txBody>
      </p:sp>
    </p:spTree>
    <p:extLst>
      <p:ext uri="{BB962C8B-B14F-4D97-AF65-F5344CB8AC3E}">
        <p14:creationId xmlns:p14="http://schemas.microsoft.com/office/powerpoint/2010/main" val="226323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DBE90-8AB3-BE47-B937-C9DE14FBAEBE}"/>
              </a:ext>
            </a:extLst>
          </p:cNvPr>
          <p:cNvSpPr>
            <a:spLocks noGrp="1"/>
          </p:cNvSpPr>
          <p:nvPr>
            <p:ph type="title"/>
          </p:nvPr>
        </p:nvSpPr>
        <p:spPr/>
        <p:txBody>
          <a:bodyPr>
            <a:noAutofit/>
          </a:bodyPr>
          <a:lstStyle/>
          <a:p>
            <a:r>
              <a:rPr lang="en-US" sz="3200" dirty="0"/>
              <a:t>ASO Review</a:t>
            </a:r>
          </a:p>
        </p:txBody>
      </p:sp>
      <p:sp>
        <p:nvSpPr>
          <p:cNvPr id="5" name="Slide Number Placeholder 4">
            <a:extLst>
              <a:ext uri="{FF2B5EF4-FFF2-40B4-BE49-F238E27FC236}">
                <a16:creationId xmlns:a16="http://schemas.microsoft.com/office/drawing/2014/main" id="{860631B9-0E24-E442-9AB8-71F8DB29B143}"/>
              </a:ext>
            </a:extLst>
          </p:cNvPr>
          <p:cNvSpPr>
            <a:spLocks noGrp="1"/>
          </p:cNvSpPr>
          <p:nvPr>
            <p:ph type="sldNum" sz="quarter" idx="13"/>
          </p:nvPr>
        </p:nvSpPr>
        <p:spPr/>
        <p:txBody>
          <a:bodyPr/>
          <a:lstStyle/>
          <a:p>
            <a:fld id="{E917DE0E-AFB1-41FD-BC35-27DB61CA125F}" type="slidenum">
              <a:rPr lang="en-AU" smtClean="0"/>
              <a:pPr/>
              <a:t>9</a:t>
            </a:fld>
            <a:endParaRPr lang="en-AU"/>
          </a:p>
        </p:txBody>
      </p:sp>
      <p:sp>
        <p:nvSpPr>
          <p:cNvPr id="6" name="Rectangle 3">
            <a:extLst>
              <a:ext uri="{FF2B5EF4-FFF2-40B4-BE49-F238E27FC236}">
                <a16:creationId xmlns:a16="http://schemas.microsoft.com/office/drawing/2014/main" id="{6EBA53CD-4ED9-474E-AAA2-445D5E6C4667}"/>
              </a:ext>
            </a:extLst>
          </p:cNvPr>
          <p:cNvSpPr>
            <a:spLocks noGrp="1" noChangeArrowheads="1"/>
          </p:cNvSpPr>
          <p:nvPr>
            <p:ph sz="quarter" idx="11"/>
          </p:nvPr>
        </p:nvSpPr>
        <p:spPr/>
        <p:txBody>
          <a:bodyPr>
            <a:noAutofit/>
          </a:bodyPr>
          <a:lstStyle/>
          <a:p>
            <a:r>
              <a:rPr lang="en-US" sz="2800" dirty="0"/>
              <a:t>ASO MoU</a:t>
            </a:r>
            <a:r>
              <a:rPr lang="is-IS" sz="2800" dirty="0"/>
              <a:t>…</a:t>
            </a:r>
            <a:r>
              <a:rPr lang="en-US" sz="2800" dirty="0"/>
              <a:t> </a:t>
            </a:r>
          </a:p>
          <a:p>
            <a:pPr lvl="2"/>
            <a:r>
              <a:rPr lang="en-US" sz="2800" i="1" dirty="0"/>
              <a:t>“the NRO shall provide a periodic review of the ASO’s effectiveness within ICANN”</a:t>
            </a:r>
          </a:p>
          <a:p>
            <a:r>
              <a:rPr lang="en-US" sz="2800" dirty="0"/>
              <a:t>1</a:t>
            </a:r>
            <a:r>
              <a:rPr lang="en-US" sz="2800" baseline="30000" dirty="0"/>
              <a:t>st</a:t>
            </a:r>
            <a:r>
              <a:rPr lang="en-US" sz="2800" dirty="0"/>
              <a:t> review conducted in 2011</a:t>
            </a:r>
          </a:p>
          <a:p>
            <a:r>
              <a:rPr lang="en-US" sz="2800" dirty="0"/>
              <a:t>Timeline and announcements </a:t>
            </a:r>
          </a:p>
          <a:p>
            <a:pPr lvl="2"/>
            <a:r>
              <a:rPr lang="en-US" sz="2800" dirty="0">
                <a:hlinkClick r:id="rId3"/>
              </a:rPr>
              <a:t>https://www.nro.net/about-the-nro/aso-independent-review-2017/</a:t>
            </a:r>
            <a:endParaRPr lang="en-US" sz="2800" dirty="0"/>
          </a:p>
          <a:p>
            <a:r>
              <a:rPr lang="en-US" sz="2800" dirty="0"/>
              <a:t>Final report published 8 August 2017</a:t>
            </a:r>
          </a:p>
          <a:p>
            <a:pPr lvl="2"/>
            <a:r>
              <a:rPr lang="en-US" sz="2800" dirty="0">
                <a:hlinkClick r:id="rId4"/>
              </a:rPr>
              <a:t>https://www.nro.net</a:t>
            </a:r>
            <a:r>
              <a:rPr lang="mr-IN" sz="2800" dirty="0">
                <a:hlinkClick r:id="rId4"/>
              </a:rPr>
              <a:t>/aso-review-2017</a:t>
            </a:r>
            <a:endParaRPr lang="en-US" sz="2800" dirty="0"/>
          </a:p>
          <a:p>
            <a:endParaRPr lang="en-US" sz="2800" dirty="0"/>
          </a:p>
          <a:p>
            <a:pPr lvl="1"/>
            <a:endParaRPr lang="en-US" sz="2800" dirty="0"/>
          </a:p>
          <a:p>
            <a:pPr lvl="2"/>
            <a:endParaRPr lang="en-US" sz="2800" dirty="0"/>
          </a:p>
          <a:p>
            <a:pPr lvl="1"/>
            <a:endParaRPr lang="en-US" sz="2800" dirty="0"/>
          </a:p>
        </p:txBody>
      </p:sp>
    </p:spTree>
    <p:extLst>
      <p:ext uri="{BB962C8B-B14F-4D97-AF65-F5344CB8AC3E}">
        <p14:creationId xmlns:p14="http://schemas.microsoft.com/office/powerpoint/2010/main" val="112806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RO Theme">
  <a:themeElements>
    <a:clrScheme name="NRO warm">
      <a:dk1>
        <a:srgbClr val="000000"/>
      </a:dk1>
      <a:lt1>
        <a:srgbClr val="FFFFFF"/>
      </a:lt1>
      <a:dk2>
        <a:srgbClr val="808080"/>
      </a:dk2>
      <a:lt2>
        <a:srgbClr val="D4D4D4"/>
      </a:lt2>
      <a:accent1>
        <a:srgbClr val="EE2D39"/>
      </a:accent1>
      <a:accent2>
        <a:srgbClr val="000000"/>
      </a:accent2>
      <a:accent3>
        <a:srgbClr val="FF6600"/>
      </a:accent3>
      <a:accent4>
        <a:srgbClr val="FFCC00"/>
      </a:accent4>
      <a:accent5>
        <a:srgbClr val="7A050D"/>
      </a:accent5>
      <a:accent6>
        <a:srgbClr val="967A71"/>
      </a:accent6>
      <a:hlink>
        <a:srgbClr val="FF3333"/>
      </a:hlink>
      <a:folHlink>
        <a:srgbClr val="FF33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RO PPT Template.potx" id="{5A13DC57-09FB-46E5-B9A4-478BE9DF1C0D}" vid="{B2329574-1FFD-4C6B-91EB-2EFE3A4B8F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32AE0278506A4487E53989A0CACCE1" ma:contentTypeVersion="5" ma:contentTypeDescription="Create a new document." ma:contentTypeScope="" ma:versionID="0e3cc4df2b54da1d51488689c16e8c81">
  <xsd:schema xmlns:xsd="http://www.w3.org/2001/XMLSchema" xmlns:xs="http://www.w3.org/2001/XMLSchema" xmlns:p="http://schemas.microsoft.com/office/2006/metadata/properties" xmlns:ns2="66ad68bf-e057-4df1-8295-893d2359b2c0" xmlns:ns3="3aca21ad-443f-4e74-b301-f32116a9d1a4" targetNamespace="http://schemas.microsoft.com/office/2006/metadata/properties" ma:root="true" ma:fieldsID="eb764b8c5effe3acf4ecab74dbf7998c" ns2:_="" ns3:_="">
    <xsd:import namespace="66ad68bf-e057-4df1-8295-893d2359b2c0"/>
    <xsd:import namespace="3aca21ad-443f-4e74-b301-f32116a9d1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ad68bf-e057-4df1-8295-893d2359b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ca21ad-443f-4e74-b301-f32116a9d1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243449-9A41-423D-9BD2-DE50FEF00522}">
  <ds:schemaRefs>
    <ds:schemaRef ds:uri="http://schemas.microsoft.com/sharepoint/v3/contenttype/forms"/>
  </ds:schemaRefs>
</ds:datastoreItem>
</file>

<file path=customXml/itemProps2.xml><?xml version="1.0" encoding="utf-8"?>
<ds:datastoreItem xmlns:ds="http://schemas.openxmlformats.org/officeDocument/2006/customXml" ds:itemID="{9603562A-D6E6-4909-92D8-CBB808DF8A15}">
  <ds:schemaRefs>
    <ds:schemaRef ds:uri="http://purl.org/dc/elements/1.1/"/>
    <ds:schemaRef ds:uri="http://www.w3.org/XML/1998/namespace"/>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3aca21ad-443f-4e74-b301-f32116a9d1a4"/>
    <ds:schemaRef ds:uri="66ad68bf-e057-4df1-8295-893d2359b2c0"/>
  </ds:schemaRefs>
</ds:datastoreItem>
</file>

<file path=customXml/itemProps3.xml><?xml version="1.0" encoding="utf-8"?>
<ds:datastoreItem xmlns:ds="http://schemas.openxmlformats.org/officeDocument/2006/customXml" ds:itemID="{51D8881F-EDFF-45AF-95D4-1806F9E97E45}">
  <ds:schemaRefs>
    <ds:schemaRef ds:uri="3aca21ad-443f-4e74-b301-f32116a9d1a4"/>
    <ds:schemaRef ds:uri="66ad68bf-e057-4df1-8295-893d2359b2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1053</TotalTime>
  <Words>1461</Words>
  <Application>Microsoft Macintosh PowerPoint</Application>
  <PresentationFormat>On-screen Show (4:3)</PresentationFormat>
  <Paragraphs>221</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ＭＳ Ｐゴシック</vt:lpstr>
      <vt:lpstr>Arial</vt:lpstr>
      <vt:lpstr>Calibri</vt:lpstr>
      <vt:lpstr>Century Gothic</vt:lpstr>
      <vt:lpstr>Mangal</vt:lpstr>
      <vt:lpstr>Times New Roman</vt:lpstr>
      <vt:lpstr>NRO Theme</vt:lpstr>
      <vt:lpstr>NRO Update</vt:lpstr>
      <vt:lpstr>What is the NRO ?</vt:lpstr>
      <vt:lpstr>Structure (2018)</vt:lpstr>
      <vt:lpstr>Publications</vt:lpstr>
      <vt:lpstr>Finances</vt:lpstr>
      <vt:lpstr>IANA Review Committee</vt:lpstr>
      <vt:lpstr>Review Committee (2018)</vt:lpstr>
      <vt:lpstr>ICANN Empowered Community</vt:lpstr>
      <vt:lpstr>ASO Review</vt:lpstr>
      <vt:lpstr>ASO Review</vt:lpstr>
      <vt:lpstr>Technical Projects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NUMBER RESOURCE STATUS REPORT</dc:title>
  <dc:creator>Paige</dc:creator>
  <cp:lastModifiedBy>German Valdez Aviles</cp:lastModifiedBy>
  <cp:revision>61</cp:revision>
  <cp:lastPrinted>2018-08-29T01:53:06Z</cp:lastPrinted>
  <dcterms:modified xsi:type="dcterms:W3CDTF">2018-10-18T09:46:42Z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0x0101007C32AE0278506A4487E53989A0CACCE1</vt:lpwstr>
  </property>
</Properties>
</file>