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</p:sldMasterIdLst>
  <p:notesMasterIdLst>
    <p:notesMasterId r:id="rId11"/>
  </p:notesMasterIdLst>
  <p:handoutMasterIdLst>
    <p:handoutMasterId r:id="rId12"/>
  </p:handoutMasterIdLst>
  <p:sldIdLst>
    <p:sldId id="256" r:id="rId4"/>
    <p:sldId id="272" r:id="rId5"/>
    <p:sldId id="275" r:id="rId6"/>
    <p:sldId id="273" r:id="rId7"/>
    <p:sldId id="274" r:id="rId8"/>
    <p:sldId id="276" r:id="rId9"/>
    <p:sldId id="271" r:id="rId10"/>
  </p:sldIdLst>
  <p:sldSz cx="9144000" cy="5143500" type="screen16x9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28687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57374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860609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147480" algn="ctr" rtl="0" fontAlgn="base">
      <a:spcBef>
        <a:spcPct val="0"/>
      </a:spcBef>
      <a:spcAft>
        <a:spcPct val="0"/>
      </a:spcAft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143435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172122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200809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2294960" algn="l" defTabSz="573740" rtl="0" eaLnBrk="1" latinLnBrk="0" hangingPunct="1">
      <a:defRPr sz="2636" kern="1200">
        <a:solidFill>
          <a:srgbClr val="004D55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7"/>
    <p:restoredTop sz="94529"/>
  </p:normalViewPr>
  <p:slideViewPr>
    <p:cSldViewPr>
      <p:cViewPr>
        <p:scale>
          <a:sx n="72" d="100"/>
          <a:sy n="72" d="100"/>
        </p:scale>
        <p:origin x="-816" y="-5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376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75788-2FB4-489C-9ED0-78CBE7CCBAA0}" type="datetimeFigureOut">
              <a:rPr lang="fr-FR" smtClean="0"/>
              <a:t>17/10/2018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1640D-9A09-4E7A-BCCB-3D6A0171C3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411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DD104-EB2B-AF42-986B-DF607471979F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707D8-B092-BF46-AAEC-435D12B85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30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1pPr>
    <a:lvl2pPr marL="28687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2pPr>
    <a:lvl3pPr marL="57374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3pPr>
    <a:lvl4pPr marL="860609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4pPr>
    <a:lvl5pPr marL="114748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5pPr>
    <a:lvl6pPr marL="143435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6pPr>
    <a:lvl7pPr marL="172122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7pPr>
    <a:lvl8pPr marL="200809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8pPr>
    <a:lvl9pPr marL="2294960" algn="l" defTabSz="573740" rtl="0" eaLnBrk="1" latinLnBrk="0" hangingPunct="1">
      <a:defRPr sz="7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07D8-B092-BF46-AAEC-435D12B85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7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7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4237-D3CC-4A43-B203-3EC6E60E72CB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609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1068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2158002" y="-2145873"/>
            <a:ext cx="4827999" cy="9144001"/>
          </a:xfrm>
          <a:prstGeom prst="rect">
            <a:avLst/>
          </a:prstGeom>
        </p:spPr>
      </p:pic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4232672" y="2879824"/>
            <a:ext cx="4929188" cy="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14812" y="2960191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214812" y="1346150"/>
            <a:ext cx="4697016" cy="146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3" name="Rectangle 5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006068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51948" y="3867894"/>
            <a:ext cx="1259880" cy="958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295" y="267494"/>
            <a:ext cx="3337340" cy="25386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31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3164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180796" indent="-18079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133923" indent="-133923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267846" indent="-267846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401770" indent="-401770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535694" indent="-535694" algn="l" rtl="0" eaLnBrk="0" fontAlgn="base" hangingPunct="0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776755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1017818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1258879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1499941" indent="-535694" algn="l" rtl="0" fontAlgn="base">
        <a:spcBef>
          <a:spcPct val="0"/>
        </a:spcBef>
        <a:spcAft>
          <a:spcPct val="0"/>
        </a:spcAft>
        <a:defRPr sz="1266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62" y="4902398"/>
            <a:ext cx="9144000" cy="241102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0064" y="133945"/>
            <a:ext cx="8268891" cy="52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4" y="850553"/>
            <a:ext cx="8268891" cy="377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 Light" charset="0"/>
              </a:rPr>
              <a:t>Second level</a:t>
            </a:r>
          </a:p>
          <a:p>
            <a:pPr lvl="2"/>
            <a:r>
              <a:rPr lang="en-US" altLang="en-US">
                <a:sym typeface="Helvetica Neue Light" charset="0"/>
              </a:rPr>
              <a:t>Third level</a:t>
            </a:r>
          </a:p>
          <a:p>
            <a:pPr lvl="3"/>
            <a:r>
              <a:rPr lang="en-US" altLang="en-US">
                <a:sym typeface="Helvetica Neue Light" charset="0"/>
              </a:rPr>
              <a:t>Fourth level</a:t>
            </a:r>
          </a:p>
          <a:p>
            <a:pPr lvl="4"/>
            <a:r>
              <a:rPr lang="en-US" altLang="en-US">
                <a:sym typeface="Helvetica Neue Light" charset="0"/>
              </a:rPr>
              <a:t>Fifth level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98227" y="4955976"/>
            <a:ext cx="6429375" cy="12055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37481" bIns="0"/>
          <a:lstStyle>
            <a:lvl1pPr marL="69850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37931725" indent="-37474525"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algn="l" eaLnBrk="1" hangingPunct="1">
              <a:spcBef>
                <a:spcPts val="205"/>
              </a:spcBef>
            </a:pPr>
            <a:r>
              <a:rPr lang="en-US" altLang="en-US" sz="844">
                <a:solidFill>
                  <a:srgbClr val="FFFFFF"/>
                </a:solidFill>
                <a:latin typeface="Helvetica Neue" charset="0"/>
                <a:sym typeface="Helvetica Neue" charset="0"/>
              </a:rPr>
              <a:t>Presenter Name, Date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733234" y="4587627"/>
            <a:ext cx="0" cy="442020"/>
          </a:xfrm>
          <a:prstGeom prst="line">
            <a:avLst/>
          </a:prstGeom>
          <a:noFill/>
          <a:ln w="12700" cap="flat">
            <a:solidFill>
              <a:srgbClr val="00589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7922" y="656332"/>
            <a:ext cx="8626078" cy="0"/>
          </a:xfrm>
          <a:prstGeom prst="line">
            <a:avLst/>
          </a:prstGeom>
          <a:noFill/>
          <a:ln w="25400" cap="flat">
            <a:solidFill>
              <a:srgbClr val="00606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390"/>
          </a:p>
        </p:txBody>
      </p:sp>
      <p:sp>
        <p:nvSpPr>
          <p:cNvPr id="2055" name="Text Box 7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777883" y="4902398"/>
            <a:ext cx="239986" cy="1741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44">
                <a:solidFill>
                  <a:schemeClr val="tx1"/>
                </a:solidFill>
                <a:latin typeface="Helvetica Neue" charset="0"/>
                <a:sym typeface="Helvetica Neue" charset="0"/>
              </a:defRPr>
            </a:lvl1pPr>
          </a:lstStyle>
          <a:p>
            <a:fld id="{23DB8E47-0672-724F-98D1-8209180B182D}" type="slidenum">
              <a:rPr lang="en-US" altLang="en-US"/>
              <a:pPr/>
              <a:t>‹N°›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84368" y="4529364"/>
            <a:ext cx="675289" cy="5136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37">
          <a:solidFill>
            <a:srgbClr val="000000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5pPr>
      <a:lvl6pPr marL="241063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6pPr>
      <a:lvl7pPr marL="482124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7pPr>
      <a:lvl8pPr marL="723186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8pPr>
      <a:lvl9pPr marL="964248" algn="l" rtl="0" fontAlgn="base">
        <a:spcBef>
          <a:spcPct val="0"/>
        </a:spcBef>
        <a:spcAft>
          <a:spcPct val="0"/>
        </a:spcAft>
        <a:defRPr sz="2637">
          <a:solidFill>
            <a:schemeClr val="tx1"/>
          </a:solidFill>
          <a:latin typeface="Helvetica Neue Light" charset="0"/>
          <a:ea typeface="ヒラギノ角ゴ ProN W3" charset="-128"/>
          <a:cs typeface="ヒラギノ角ゴ ProN W3" charset="-128"/>
          <a:sym typeface="Helvetica Neue Light" charset="0"/>
        </a:defRPr>
      </a:lvl9pPr>
    </p:titleStyle>
    <p:bodyStyle>
      <a:lvl1pPr marL="200885" indent="-200885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•"/>
        <a:defRPr sz="2215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1pPr>
      <a:lvl2pPr marL="408466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2pPr>
      <a:lvl3pPr marL="709793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3pPr>
      <a:lvl4pPr marL="1011121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4pPr>
      <a:lvl5pPr marL="1312449" indent="-133923" algn="l" rtl="0" eaLnBrk="0" fontAlgn="base" hangingPunct="0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5pPr>
      <a:lvl6pPr marL="1553511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6pPr>
      <a:lvl7pPr marL="1794573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7pPr>
      <a:lvl8pPr marL="2035635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8pPr>
      <a:lvl9pPr marL="2276696" indent="-133923" algn="l" rtl="0" fontAlgn="base">
        <a:lnSpc>
          <a:spcPct val="120000"/>
        </a:lnSpc>
        <a:spcBef>
          <a:spcPts val="369"/>
        </a:spcBef>
        <a:spcAft>
          <a:spcPct val="0"/>
        </a:spcAft>
        <a:buClr>
          <a:srgbClr val="004D55"/>
        </a:buClr>
        <a:buSzPct val="69000"/>
        <a:buFont typeface="Helvetica Neue Light" charset="0"/>
        <a:buChar char="–"/>
        <a:defRPr sz="1898">
          <a:solidFill>
            <a:schemeClr val="tx1"/>
          </a:solidFill>
          <a:latin typeface="+mn-lt"/>
          <a:ea typeface="+mn-ea"/>
          <a:cs typeface="+mn-cs"/>
          <a:sym typeface="Helvetica Neue Light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169" y="595222"/>
            <a:ext cx="3741539" cy="394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685354" y="2129730"/>
            <a:ext cx="7773293" cy="1102538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Gill Sans (Headings)"/>
                <a:cs typeface="Gill Sans (Headings)"/>
              </a:defRPr>
            </a:lvl1pPr>
          </a:lstStyle>
          <a:p>
            <a:pPr>
              <a:defRPr/>
            </a:pPr>
            <a:r>
              <a:rPr lang="en-US" sz="4429" kern="0" smtClean="0">
                <a:solidFill>
                  <a:srgbClr val="000000"/>
                </a:solidFill>
                <a:ea typeface="+mj-ea"/>
                <a:sym typeface="Gill Sans" charset="0"/>
              </a:rPr>
              <a:t>Questions?</a:t>
            </a:r>
            <a:endParaRPr lang="en-US" sz="4429" kern="0" dirty="0" smtClean="0">
              <a:solidFill>
                <a:srgbClr val="000000"/>
              </a:solidFill>
              <a:ea typeface="+mj-ea"/>
              <a:sym typeface="Gill Sans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40352" y="4082396"/>
            <a:ext cx="1055939" cy="803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5pPr>
      <a:lvl6pPr marL="241063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482124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723186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964248" algn="ctr" rtl="0" fontAlgn="base">
        <a:spcBef>
          <a:spcPct val="0"/>
        </a:spcBef>
        <a:spcAft>
          <a:spcPct val="0"/>
        </a:spcAft>
        <a:defRPr sz="4429">
          <a:solidFill>
            <a:srgbClr val="000000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468732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1pPr>
      <a:lvl2pPr marL="703098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2pPr>
      <a:lvl3pPr marL="937463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3pPr>
      <a:lvl4pPr marL="1171829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4pPr>
      <a:lvl5pPr marL="1406195" indent="-301328" algn="l" rtl="0" eaLnBrk="0" fontAlgn="base" hangingPunct="0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5pPr>
      <a:lvl6pPr marL="1647258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1888319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2129381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2370443" indent="-301328" algn="l" rtl="0" fontAlgn="base">
        <a:spcBef>
          <a:spcPts val="1266"/>
        </a:spcBef>
        <a:spcAft>
          <a:spcPct val="0"/>
        </a:spcAft>
        <a:buSzPct val="171000"/>
        <a:buFont typeface="Gill Sans" charset="0"/>
        <a:buChar char="•"/>
        <a:defRPr sz="2215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1pPr>
      <a:lvl2pPr marL="241063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2pPr>
      <a:lvl3pPr marL="48212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3pPr>
      <a:lvl4pPr marL="72318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4pPr>
      <a:lvl5pPr marL="964248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5pPr>
      <a:lvl6pPr marL="1205310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6pPr>
      <a:lvl7pPr marL="1446372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7pPr>
      <a:lvl8pPr marL="1687434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8pPr>
      <a:lvl9pPr marL="1928496" algn="l" defTabSz="241063" rtl="0" eaLnBrk="1" latinLnBrk="0" hangingPunct="1">
        <a:defRPr sz="9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etno.eu/home/about-us/our-members-and-observers#company7" TargetMode="Externa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image" Target="../media/image23.jpeg"/><Relationship Id="rId21" Type="http://schemas.openxmlformats.org/officeDocument/2006/relationships/hyperlink" Target="https://etno.eu/home/about-us/our-members-and-observers#company11" TargetMode="External"/><Relationship Id="rId34" Type="http://schemas.openxmlformats.org/officeDocument/2006/relationships/hyperlink" Target="https://etno.eu/home/about-us/our-members-and-observers#company18" TargetMode="External"/><Relationship Id="rId42" Type="http://schemas.openxmlformats.org/officeDocument/2006/relationships/hyperlink" Target="https://etno.eu/home/about-us/our-members-and-observers#company22" TargetMode="External"/><Relationship Id="rId47" Type="http://schemas.openxmlformats.org/officeDocument/2006/relationships/image" Target="../media/image27.jpeg"/><Relationship Id="rId50" Type="http://schemas.openxmlformats.org/officeDocument/2006/relationships/hyperlink" Target="https://etno.eu/home/about-us/our-members-and-observers#company26" TargetMode="External"/><Relationship Id="rId55" Type="http://schemas.openxmlformats.org/officeDocument/2006/relationships/image" Target="../media/image31.jpeg"/><Relationship Id="rId63" Type="http://schemas.openxmlformats.org/officeDocument/2006/relationships/image" Target="../media/image35.jpeg"/><Relationship Id="rId7" Type="http://schemas.openxmlformats.org/officeDocument/2006/relationships/hyperlink" Target="https://etno.eu/home/about-us/our-members-and-observers#company4" TargetMode="External"/><Relationship Id="rId2" Type="http://schemas.openxmlformats.org/officeDocument/2006/relationships/image" Target="../media/image5.tmp"/><Relationship Id="rId16" Type="http://schemas.openxmlformats.org/officeDocument/2006/relationships/image" Target="../media/image12.jpeg"/><Relationship Id="rId20" Type="http://schemas.openxmlformats.org/officeDocument/2006/relationships/image" Target="../media/image14.jpeg"/><Relationship Id="rId29" Type="http://schemas.openxmlformats.org/officeDocument/2006/relationships/hyperlink" Target="https://etno.eu/home/about-us/our-members-and-observers#company15" TargetMode="External"/><Relationship Id="rId41" Type="http://schemas.openxmlformats.org/officeDocument/2006/relationships/image" Target="../media/image24.jpeg"/><Relationship Id="rId54" Type="http://schemas.openxmlformats.org/officeDocument/2006/relationships/hyperlink" Target="https://etno.eu/home/about-us/our-members-and-observers#company28" TargetMode="External"/><Relationship Id="rId62" Type="http://schemas.openxmlformats.org/officeDocument/2006/relationships/hyperlink" Target="https://etno.eu/home/about-us/our-members-and-observers#company3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s://etno.eu/home/about-us/our-members-and-observers#company6" TargetMode="External"/><Relationship Id="rId24" Type="http://schemas.openxmlformats.org/officeDocument/2006/relationships/image" Target="../media/image16.png"/><Relationship Id="rId32" Type="http://schemas.openxmlformats.org/officeDocument/2006/relationships/hyperlink" Target="https://etno.eu/home/about-us/our-members-and-observers#company17" TargetMode="External"/><Relationship Id="rId37" Type="http://schemas.openxmlformats.org/officeDocument/2006/relationships/image" Target="../media/image22.png"/><Relationship Id="rId40" Type="http://schemas.openxmlformats.org/officeDocument/2006/relationships/hyperlink" Target="https://etno.eu/home/about-us/our-members-and-observers#company21" TargetMode="External"/><Relationship Id="rId45" Type="http://schemas.openxmlformats.org/officeDocument/2006/relationships/image" Target="../media/image26.jpeg"/><Relationship Id="rId53" Type="http://schemas.openxmlformats.org/officeDocument/2006/relationships/image" Target="../media/image30.jpeg"/><Relationship Id="rId58" Type="http://schemas.openxmlformats.org/officeDocument/2006/relationships/hyperlink" Target="https://etno.eu/home/about-us/our-members-and-observers#company30" TargetMode="External"/><Relationship Id="rId5" Type="http://schemas.openxmlformats.org/officeDocument/2006/relationships/hyperlink" Target="https://etno.eu/home/about-us/our-members-and-observers#company3" TargetMode="External"/><Relationship Id="rId15" Type="http://schemas.openxmlformats.org/officeDocument/2006/relationships/hyperlink" Target="https://etno.eu/home/about-us/our-members-and-observers#company8" TargetMode="External"/><Relationship Id="rId23" Type="http://schemas.openxmlformats.org/officeDocument/2006/relationships/hyperlink" Target="https://etno.eu/home/about-us/our-members-and-observers#company12" TargetMode="External"/><Relationship Id="rId28" Type="http://schemas.openxmlformats.org/officeDocument/2006/relationships/image" Target="../media/image18.png"/><Relationship Id="rId36" Type="http://schemas.openxmlformats.org/officeDocument/2006/relationships/hyperlink" Target="https://etno.eu/home/about-us/our-members-and-observers#company19" TargetMode="External"/><Relationship Id="rId49" Type="http://schemas.openxmlformats.org/officeDocument/2006/relationships/image" Target="../media/image28.png"/><Relationship Id="rId57" Type="http://schemas.openxmlformats.org/officeDocument/2006/relationships/image" Target="../media/image32.jpeg"/><Relationship Id="rId61" Type="http://schemas.openxmlformats.org/officeDocument/2006/relationships/image" Target="../media/image34.jpeg"/><Relationship Id="rId10" Type="http://schemas.openxmlformats.org/officeDocument/2006/relationships/image" Target="../media/image9.png"/><Relationship Id="rId19" Type="http://schemas.openxmlformats.org/officeDocument/2006/relationships/hyperlink" Target="https://etno.eu/home/about-us/our-members-and-observers#company10" TargetMode="External"/><Relationship Id="rId31" Type="http://schemas.openxmlformats.org/officeDocument/2006/relationships/hyperlink" Target="https://etno.eu/home/about-us/our-members-and-observers#company16" TargetMode="External"/><Relationship Id="rId44" Type="http://schemas.openxmlformats.org/officeDocument/2006/relationships/hyperlink" Target="https://etno.eu/home/about-us/our-members-and-observers#company23" TargetMode="External"/><Relationship Id="rId52" Type="http://schemas.openxmlformats.org/officeDocument/2006/relationships/hyperlink" Target="https://etno.eu/home/about-us/our-members-and-observers#company27" TargetMode="External"/><Relationship Id="rId60" Type="http://schemas.openxmlformats.org/officeDocument/2006/relationships/hyperlink" Target="https://etno.eu/home/about-us/our-members-and-observers#company31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etno.eu/home/about-us/our-members-and-observers#company5" TargetMode="External"/><Relationship Id="rId14" Type="http://schemas.openxmlformats.org/officeDocument/2006/relationships/image" Target="../media/image11.jpeg"/><Relationship Id="rId22" Type="http://schemas.openxmlformats.org/officeDocument/2006/relationships/image" Target="../media/image15.jpeg"/><Relationship Id="rId27" Type="http://schemas.openxmlformats.org/officeDocument/2006/relationships/hyperlink" Target="https://etno.eu/home/about-us/our-members-and-observers#company14" TargetMode="External"/><Relationship Id="rId30" Type="http://schemas.openxmlformats.org/officeDocument/2006/relationships/image" Target="../media/image19.jpeg"/><Relationship Id="rId35" Type="http://schemas.openxmlformats.org/officeDocument/2006/relationships/image" Target="../media/image21.jpeg"/><Relationship Id="rId43" Type="http://schemas.openxmlformats.org/officeDocument/2006/relationships/image" Target="../media/image25.jpeg"/><Relationship Id="rId48" Type="http://schemas.openxmlformats.org/officeDocument/2006/relationships/hyperlink" Target="https://etno.eu/home/about-us/our-members-and-observers#company25" TargetMode="External"/><Relationship Id="rId56" Type="http://schemas.openxmlformats.org/officeDocument/2006/relationships/hyperlink" Target="https://etno.eu/home/about-us/our-members-and-observers#company29" TargetMode="External"/><Relationship Id="rId64" Type="http://schemas.openxmlformats.org/officeDocument/2006/relationships/image" Target="../media/image36.png"/><Relationship Id="rId8" Type="http://schemas.openxmlformats.org/officeDocument/2006/relationships/image" Target="../media/image8.jpeg"/><Relationship Id="rId51" Type="http://schemas.openxmlformats.org/officeDocument/2006/relationships/image" Target="../media/image29.jpeg"/><Relationship Id="rId3" Type="http://schemas.openxmlformats.org/officeDocument/2006/relationships/hyperlink" Target="https://etno.eu/home/about-us/our-members-and-observers#company2" TargetMode="External"/><Relationship Id="rId12" Type="http://schemas.openxmlformats.org/officeDocument/2006/relationships/image" Target="../media/image10.jpeg"/><Relationship Id="rId17" Type="http://schemas.openxmlformats.org/officeDocument/2006/relationships/hyperlink" Target="https://etno.eu/home/about-us/our-members-and-observers#company9" TargetMode="External"/><Relationship Id="rId25" Type="http://schemas.openxmlformats.org/officeDocument/2006/relationships/hyperlink" Target="https://etno.eu/home/about-us/our-members-and-observers#company13" TargetMode="External"/><Relationship Id="rId33" Type="http://schemas.openxmlformats.org/officeDocument/2006/relationships/image" Target="../media/image20.jpeg"/><Relationship Id="rId38" Type="http://schemas.openxmlformats.org/officeDocument/2006/relationships/hyperlink" Target="https://etno.eu/home/about-us/our-members-and-observers#company20" TargetMode="External"/><Relationship Id="rId46" Type="http://schemas.openxmlformats.org/officeDocument/2006/relationships/hyperlink" Target="https://etno.eu/home/about-us/our-members-and-observers#company24" TargetMode="External"/><Relationship Id="rId5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4304110" y="1356615"/>
            <a:ext cx="3522762" cy="1460004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ETNO &amp; RIPE Cooperation</a:t>
            </a:r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57077CE6-1F2F-144E-A546-4EF2BC3741CE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2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ETNO in 4 </a:t>
            </a:r>
            <a:r>
              <a:rPr lang="en-US" altLang="en-US" dirty="0"/>
              <a:t>lines (https://etno.eu</a:t>
            </a:r>
            <a:r>
              <a:rPr lang="en-US" altLang="en-US" dirty="0" smtClean="0"/>
              <a:t>/)</a:t>
            </a:r>
            <a:endParaRPr lang="en-US" alt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524776" y="669299"/>
            <a:ext cx="7417415" cy="4652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457200"/>
            <a:r>
              <a:rPr lang="it-IT" sz="1800" b="1" u="sng" dirty="0" smtClean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European Telecommunications Network Operators’s Association</a:t>
            </a:r>
          </a:p>
          <a:p>
            <a:pPr marL="457200" lvl="0" indent="-457200" algn="l" defTabSz="457200">
              <a:buFont typeface="+mj-lt"/>
              <a:buAutoNum type="arabicPeriod"/>
            </a:pPr>
            <a:endParaRPr lang="it-IT" sz="1800" b="1" dirty="0">
              <a:solidFill>
                <a:srgbClr val="1F497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lvl="0" indent="-457200" algn="l" defTabSz="457200">
              <a:buFont typeface="+mj-lt"/>
              <a:buAutoNum type="arabicPeriod"/>
            </a:pPr>
            <a:r>
              <a:rPr lang="it-IT" sz="1800" b="1" dirty="0" smtClean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Represent </a:t>
            </a:r>
            <a:r>
              <a:rPr lang="it-IT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Europe’s leading telcos </a:t>
            </a:r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since 1992</a:t>
            </a:r>
          </a:p>
          <a:p>
            <a:pPr marL="457200" lvl="0" indent="-457200" algn="l" defTabSz="457200">
              <a:buFont typeface="+mj-lt"/>
              <a:buAutoNum type="arabicPeriod"/>
            </a:pPr>
            <a:endParaRPr lang="it-IT" sz="1800" b="1" dirty="0">
              <a:solidFill>
                <a:srgbClr val="1F497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indent="-457200" algn="l" defTabSz="457200">
              <a:buFont typeface="+mj-lt"/>
              <a:buAutoNum type="arabicPeriod"/>
            </a:pPr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Today</a:t>
            </a:r>
            <a:r>
              <a:rPr lang="it-IT" sz="1800" b="1" dirty="0" smtClean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  </a:t>
            </a:r>
            <a:r>
              <a:rPr lang="it-IT" sz="1800" b="1" dirty="0" smtClean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32 </a:t>
            </a:r>
            <a:r>
              <a:rPr lang="it-IT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members </a:t>
            </a:r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(EU telcos), </a:t>
            </a:r>
            <a:endParaRPr lang="it-IT" sz="1800" b="1" dirty="0" smtClean="0">
              <a:solidFill>
                <a:srgbClr val="1F497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5" defTabSz="457200"/>
            <a:r>
              <a:rPr lang="it-IT" sz="1800" b="1" dirty="0" smtClean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8 </a:t>
            </a:r>
            <a:r>
              <a:rPr lang="it-IT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observers</a:t>
            </a:r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(US telcos, vendors), </a:t>
            </a:r>
            <a:endParaRPr lang="it-IT" sz="1800" b="1" dirty="0" smtClean="0">
              <a:solidFill>
                <a:srgbClr val="1F497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5" defTabSz="457200"/>
            <a:r>
              <a:rPr lang="it-IT" sz="1800" b="1" dirty="0" smtClean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18 </a:t>
            </a:r>
            <a:r>
              <a:rPr lang="it-IT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working groups </a:t>
            </a:r>
            <a:endParaRPr lang="it-IT" sz="1800" b="1" dirty="0" smtClean="0">
              <a:solidFill>
                <a:srgbClr val="F79646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5" defTabSz="457200"/>
            <a:r>
              <a:rPr lang="it-IT" sz="1800" b="1" dirty="0" smtClean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 </a:t>
            </a:r>
            <a:r>
              <a:rPr lang="it-IT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9 employees</a:t>
            </a:r>
          </a:p>
          <a:p>
            <a:pPr marL="457200" lvl="0" indent="-457200" algn="l" defTabSz="457200">
              <a:buFont typeface="+mj-lt"/>
              <a:buAutoNum type="arabicPeriod"/>
            </a:pPr>
            <a:endParaRPr lang="it-IT" sz="1800" b="1" dirty="0">
              <a:solidFill>
                <a:srgbClr val="F79646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lvl="0" indent="-457200" algn="l" defTabSz="457200">
              <a:buFont typeface="+mj-lt"/>
              <a:buAutoNum type="arabicPeriod"/>
            </a:pP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Members represent more than </a:t>
            </a:r>
            <a:r>
              <a:rPr lang="en-US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60% of total sector investment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endParaRPr lang="en-US" sz="1800" b="1" dirty="0" smtClean="0">
              <a:solidFill>
                <a:srgbClr val="1F497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0" algn="l" defTabSz="457200"/>
            <a:r>
              <a:rPr lang="en-US" sz="1800" b="1" dirty="0" smtClean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and </a:t>
            </a:r>
            <a:r>
              <a:rPr lang="en-US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employ </a:t>
            </a:r>
            <a:r>
              <a:rPr lang="en-US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646,000 people</a:t>
            </a:r>
          </a:p>
          <a:p>
            <a:pPr marL="457200" lvl="0" indent="-457200" algn="l" defTabSz="457200">
              <a:buFont typeface="+mj-lt"/>
              <a:buAutoNum type="arabicPeriod"/>
            </a:pPr>
            <a:endParaRPr lang="it-IT" sz="1800" b="1" dirty="0">
              <a:solidFill>
                <a:srgbClr val="1F497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lvl="0" indent="-457200" algn="l" defTabSz="457200">
              <a:buFont typeface="+mj-lt"/>
              <a:buAutoNum type="arabicPeriod" startAt="4"/>
            </a:pPr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Main focus is on </a:t>
            </a:r>
            <a:r>
              <a:rPr lang="it-IT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EU policy</a:t>
            </a:r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endParaRPr lang="it-IT" sz="1800" b="1" dirty="0" smtClean="0">
              <a:solidFill>
                <a:srgbClr val="1F497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0" algn="l" defTabSz="457200"/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it-IT" sz="1800" b="1" dirty="0" smtClean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but ETNO </a:t>
            </a:r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engage also in </a:t>
            </a:r>
            <a:r>
              <a:rPr lang="it-IT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transatlantic relations</a:t>
            </a:r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</a:t>
            </a:r>
            <a:endParaRPr lang="it-IT" sz="1800" b="1" dirty="0" smtClean="0">
              <a:solidFill>
                <a:srgbClr val="1F497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lvl="0" algn="l" defTabSz="457200"/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it-IT" sz="1800" b="1" dirty="0" smtClean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global </a:t>
            </a:r>
            <a:r>
              <a:rPr lang="it-IT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internet community </a:t>
            </a:r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&amp; </a:t>
            </a:r>
            <a:r>
              <a:rPr lang="it-IT" sz="1800" b="1" dirty="0">
                <a:solidFill>
                  <a:srgbClr val="F79646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investors’ </a:t>
            </a:r>
            <a:r>
              <a:rPr lang="it-IT" sz="1800" b="1" dirty="0">
                <a:solidFill>
                  <a:srgbClr val="1F497D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community</a:t>
            </a:r>
            <a:endParaRPr lang="en-GB" sz="1800" b="1" dirty="0">
              <a:solidFill>
                <a:srgbClr val="1F497D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123478"/>
            <a:ext cx="426757" cy="4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7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57077CE6-1F2F-144E-A546-4EF2BC3741CE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3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ETNO members</a:t>
            </a:r>
            <a:endParaRPr lang="en-US" altLang="en-US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123478"/>
            <a:ext cx="426757" cy="434378"/>
          </a:xfrm>
          <a:prstGeom prst="rect">
            <a:avLst/>
          </a:prstGeom>
        </p:spPr>
      </p:pic>
      <p:pic>
        <p:nvPicPr>
          <p:cNvPr id="21508" name="Picture 4" descr="Albtelecom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3" y="1667723"/>
            <a:ext cx="2577789" cy="37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Altice Portugal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8" y="3044092"/>
            <a:ext cx="688475" cy="77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BH Teleco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7" y="870490"/>
            <a:ext cx="910947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B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88" y="3354361"/>
            <a:ext cx="1117624" cy="53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YTA (Cyprus Telecommunications Authority)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1" y="2354861"/>
            <a:ext cx="1267031" cy="4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Deutsche Telekom A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40" y="803049"/>
            <a:ext cx="1357311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Eir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1" y="4172112"/>
            <a:ext cx="839143" cy="55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Elisa Communications Corporation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52" y="4278957"/>
            <a:ext cx="839143" cy="59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GO Plc (Malta)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500" y="1761965"/>
            <a:ext cx="965470" cy="4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Hrvatski Telekom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843" y="2276093"/>
            <a:ext cx="1651992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Koninklijke KPN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63" y="693417"/>
            <a:ext cx="1331640" cy="61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Magyar Telekom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88730"/>
            <a:ext cx="730527" cy="45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Makedonski Telekom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61" y="803049"/>
            <a:ext cx="758002" cy="47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Orange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15" y="3983705"/>
            <a:ext cx="652240" cy="65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Orange Polska">
            <a:hlinkClick r:id="rId31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67" y="2914939"/>
            <a:ext cx="683568" cy="6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OTE">
            <a:hlinkClick r:id="rId32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81" y="1654536"/>
            <a:ext cx="1060399" cy="4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POST Group">
            <a:hlinkClick r:id="rId34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77" y="1538216"/>
            <a:ext cx="864997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Proximus">
            <a:hlinkClick r:id="rId36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19" y="3323586"/>
            <a:ext cx="1296711" cy="27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Síminn (Iceland Telecom Ltd.)">
            <a:hlinkClick r:id="rId38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024" y="2348633"/>
            <a:ext cx="1220832" cy="48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Slovak Telekom">
            <a:hlinkClick r:id="rId40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802" y="4048764"/>
            <a:ext cx="927128" cy="5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Swisscom">
            <a:hlinkClick r:id="rId42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500" y="3833189"/>
            <a:ext cx="837881" cy="61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TDC">
            <a:hlinkClick r:id="rId44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595" y="2985542"/>
            <a:ext cx="664469" cy="56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TDF">
            <a:hlinkClick r:id="rId46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79" y="1413972"/>
            <a:ext cx="708417" cy="7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Telecom Italia">
            <a:hlinkClick r:id="rId48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56" y="3977416"/>
            <a:ext cx="795247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 descr="Telefónica">
            <a:hlinkClick r:id="rId50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25" y="1248837"/>
            <a:ext cx="1496416" cy="77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3" name="Picture 29" descr="TELEKOM ROMANIA COMMUNICATIONS S.A.">
            <a:hlinkClick r:id="rId52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717" y="3685720"/>
            <a:ext cx="1080642" cy="52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4" name="Picture 30" descr="Telekom Slovenije">
            <a:hlinkClick r:id="rId54"/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09" y="3048740"/>
            <a:ext cx="1748135" cy="57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5" name="Picture 31" descr="Telenor">
            <a:hlinkClick r:id="rId56"/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561" y="2857500"/>
            <a:ext cx="128628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6" name="Picture 32" descr="Telia Company">
            <a:hlinkClick r:id="rId58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195" y="2426605"/>
            <a:ext cx="142875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7" name="Picture 33" descr="Turk Telekom">
            <a:hlinkClick r:id="rId60"/>
          </p:cNvPr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58" y="2106973"/>
            <a:ext cx="1688641" cy="5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8" name="Picture 34" descr="Vivacom">
            <a:hlinkClick r:id="rId62"/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510" y="703436"/>
            <a:ext cx="1872208" cy="5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9" name="Picture 35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97" y="703436"/>
            <a:ext cx="1429543" cy="86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21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57077CE6-1F2F-144E-A546-4EF2BC3741CE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4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ETNO Working Groups et Taskforces</a:t>
            </a:r>
            <a:endParaRPr lang="en-US" altLang="en-US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123478"/>
            <a:ext cx="426757" cy="434378"/>
          </a:xfrm>
          <a:prstGeom prst="rect">
            <a:avLst/>
          </a:prstGeom>
        </p:spPr>
      </p:pic>
      <p:sp>
        <p:nvSpPr>
          <p:cNvPr id="30" name="Rounded Rectangle 3"/>
          <p:cNvSpPr/>
          <p:nvPr/>
        </p:nvSpPr>
        <p:spPr>
          <a:xfrm>
            <a:off x="3620202" y="789979"/>
            <a:ext cx="2131219" cy="8763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ECONOMY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CLUSTER</a:t>
            </a:r>
          </a:p>
        </p:txBody>
      </p:sp>
      <p:sp>
        <p:nvSpPr>
          <p:cNvPr id="31" name="Rounded Rectangle 7"/>
          <p:cNvSpPr/>
          <p:nvPr/>
        </p:nvSpPr>
        <p:spPr>
          <a:xfrm>
            <a:off x="157438" y="1784152"/>
            <a:ext cx="992981" cy="61793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Infrastructure</a:t>
            </a:r>
          </a:p>
        </p:txBody>
      </p:sp>
      <p:pic>
        <p:nvPicPr>
          <p:cNvPr id="32" name="Picture 2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9593" y="1787723"/>
            <a:ext cx="891779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26"/>
          <p:cNvSpPr txBox="1">
            <a:spLocks noChangeArrowheads="1"/>
          </p:cNvSpPr>
          <p:nvPr/>
        </p:nvSpPr>
        <p:spPr bwMode="auto">
          <a:xfrm>
            <a:off x="1192091" y="1930598"/>
            <a:ext cx="781050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685800"/>
            <a:r>
              <a:rPr lang="en-US" sz="1050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</a:t>
            </a:r>
            <a:r>
              <a:rPr lang="en-US" sz="975" b="1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SPECTRUM </a:t>
            </a:r>
            <a:endParaRPr lang="nl-BE" sz="975" b="1">
              <a:solidFill>
                <a:prstClr val="white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4" name="TextBox 27"/>
          <p:cNvSpPr txBox="1">
            <a:spLocks noChangeArrowheads="1"/>
          </p:cNvSpPr>
          <p:nvPr/>
        </p:nvSpPr>
        <p:spPr bwMode="auto">
          <a:xfrm>
            <a:off x="2169593" y="1793677"/>
            <a:ext cx="891779" cy="607829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defPPr>
              <a:defRPr lang="en-US"/>
            </a:defPPr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 b="1">
                <a:solidFill>
                  <a:prstClr val="white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Naming, Addressing &amp; Numbering</a:t>
            </a:r>
            <a:endParaRPr kumimoji="0" lang="nl-B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28"/>
          <p:cNvSpPr/>
          <p:nvPr/>
        </p:nvSpPr>
        <p:spPr>
          <a:xfrm>
            <a:off x="595587" y="789979"/>
            <a:ext cx="2131219" cy="90130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INFRASTRUCTURE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CLUSTER</a:t>
            </a:r>
          </a:p>
        </p:txBody>
      </p:sp>
      <p:sp>
        <p:nvSpPr>
          <p:cNvPr id="36" name="Rounded Rectangle 31"/>
          <p:cNvSpPr/>
          <p:nvPr/>
        </p:nvSpPr>
        <p:spPr>
          <a:xfrm>
            <a:off x="449247" y="2728317"/>
            <a:ext cx="2235994" cy="872729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STRATEGY</a:t>
            </a: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CLUSTER</a:t>
            </a:r>
          </a:p>
        </p:txBody>
      </p:sp>
      <p:sp>
        <p:nvSpPr>
          <p:cNvPr id="37" name="TextBox 33"/>
          <p:cNvSpPr txBox="1">
            <a:spLocks noChangeArrowheads="1"/>
          </p:cNvSpPr>
          <p:nvPr/>
        </p:nvSpPr>
        <p:spPr bwMode="auto">
          <a:xfrm>
            <a:off x="1138620" y="3967758"/>
            <a:ext cx="891778" cy="2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685800"/>
            <a:r>
              <a:rPr lang="en-US" sz="975" b="1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        ITU</a:t>
            </a:r>
            <a:endParaRPr lang="nl-BE" sz="975" b="1">
              <a:solidFill>
                <a:prstClr val="white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2101834" y="3948708"/>
            <a:ext cx="891779" cy="24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685800"/>
            <a:r>
              <a:rPr lang="en-US" sz="975" b="1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        ETI</a:t>
            </a:r>
            <a:endParaRPr lang="nl-BE" sz="975" b="1">
              <a:solidFill>
                <a:prstClr val="white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263139" y="1930598"/>
            <a:ext cx="8917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685800"/>
            <a:r>
              <a:rPr lang="en-US" sz="180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    </a:t>
            </a:r>
            <a:r>
              <a:rPr lang="en-US" sz="975" b="1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RESI</a:t>
            </a:r>
            <a:endParaRPr lang="nl-BE" sz="975" b="1">
              <a:solidFill>
                <a:prstClr val="white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262075" y="1930598"/>
            <a:ext cx="8834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defTabSz="685800"/>
            <a:r>
              <a:rPr lang="en-US" sz="180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    </a:t>
            </a:r>
            <a:r>
              <a:rPr lang="en-US" sz="975" b="1">
                <a:solidFill>
                  <a:prstClr val="white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TAX</a:t>
            </a:r>
            <a:endParaRPr lang="nl-BE" sz="975" b="1">
              <a:solidFill>
                <a:prstClr val="white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41" name="Oval 41"/>
          <p:cNvSpPr/>
          <p:nvPr/>
        </p:nvSpPr>
        <p:spPr>
          <a:xfrm>
            <a:off x="3250959" y="3304596"/>
            <a:ext cx="1753089" cy="784350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Competition Policy Taskforce</a:t>
            </a:r>
          </a:p>
        </p:txBody>
      </p:sp>
      <p:sp>
        <p:nvSpPr>
          <p:cNvPr id="43" name="Rounded Rectangle 44"/>
          <p:cNvSpPr/>
          <p:nvPr/>
        </p:nvSpPr>
        <p:spPr>
          <a:xfrm>
            <a:off x="1201616" y="1782960"/>
            <a:ext cx="916781" cy="60602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Spectrum</a:t>
            </a:r>
            <a:endParaRPr kumimoji="0" lang="nl-B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45"/>
          <p:cNvSpPr/>
          <p:nvPr/>
        </p:nvSpPr>
        <p:spPr>
          <a:xfrm>
            <a:off x="3239202" y="1803202"/>
            <a:ext cx="1066800" cy="598884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Economy &amp; Consumers</a:t>
            </a:r>
            <a:endParaRPr kumimoji="0" lang="nl-B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46"/>
          <p:cNvSpPr/>
          <p:nvPr/>
        </p:nvSpPr>
        <p:spPr>
          <a:xfrm>
            <a:off x="4359580" y="1809514"/>
            <a:ext cx="860822" cy="592571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&amp; Innovation</a:t>
            </a:r>
            <a:endParaRPr kumimoji="0" lang="nl-B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47"/>
          <p:cNvSpPr/>
          <p:nvPr/>
        </p:nvSpPr>
        <p:spPr>
          <a:xfrm>
            <a:off x="5262075" y="1803202"/>
            <a:ext cx="883444" cy="598884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</a:t>
            </a:r>
            <a:endParaRPr kumimoji="0" lang="nl-B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49"/>
          <p:cNvSpPr/>
          <p:nvPr/>
        </p:nvSpPr>
        <p:spPr>
          <a:xfrm>
            <a:off x="159926" y="3817739"/>
            <a:ext cx="1016794" cy="628650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 Affairs &amp; Internet Governance</a:t>
            </a:r>
          </a:p>
        </p:txBody>
      </p:sp>
      <p:sp>
        <p:nvSpPr>
          <p:cNvPr id="48" name="Rounded Rectangle 50"/>
          <p:cNvSpPr/>
          <p:nvPr/>
        </p:nvSpPr>
        <p:spPr>
          <a:xfrm>
            <a:off x="1251728" y="3817739"/>
            <a:ext cx="852488" cy="628650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ITU</a:t>
            </a:r>
            <a:endParaRPr kumimoji="0" lang="nl-B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51"/>
          <p:cNvSpPr/>
          <p:nvPr/>
        </p:nvSpPr>
        <p:spPr>
          <a:xfrm>
            <a:off x="2191132" y="3817739"/>
            <a:ext cx="806053" cy="628650"/>
          </a:xfrm>
          <a:prstGeom prst="roundRect">
            <a:avLst/>
          </a:prstGeom>
          <a:solidFill>
            <a:srgbClr val="4F81BD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Trade</a:t>
            </a:r>
            <a:endParaRPr kumimoji="0" lang="nl-BE" sz="9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57"/>
          <p:cNvSpPr/>
          <p:nvPr/>
        </p:nvSpPr>
        <p:spPr>
          <a:xfrm>
            <a:off x="4920067" y="2513229"/>
            <a:ext cx="1077516" cy="570309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Single Market</a:t>
            </a:r>
            <a:endParaRPr kumimoji="0" lang="nl-BE" sz="675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33"/>
          <p:cNvSpPr/>
          <p:nvPr/>
        </p:nvSpPr>
        <p:spPr>
          <a:xfrm>
            <a:off x="5161946" y="3334139"/>
            <a:ext cx="1714310" cy="754807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 Engagement Taskforce</a:t>
            </a:r>
          </a:p>
        </p:txBody>
      </p:sp>
      <p:sp>
        <p:nvSpPr>
          <p:cNvPr id="52" name="Oval 34"/>
          <p:cNvSpPr/>
          <p:nvPr/>
        </p:nvSpPr>
        <p:spPr>
          <a:xfrm>
            <a:off x="4225361" y="4123357"/>
            <a:ext cx="1860787" cy="752650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5G Taskforce</a:t>
            </a:r>
          </a:p>
        </p:txBody>
      </p:sp>
      <p:sp>
        <p:nvSpPr>
          <p:cNvPr id="53" name="Rounded Rectangle 35"/>
          <p:cNvSpPr/>
          <p:nvPr/>
        </p:nvSpPr>
        <p:spPr>
          <a:xfrm>
            <a:off x="3691639" y="2526236"/>
            <a:ext cx="1077516" cy="570309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Artificial Intelligence</a:t>
            </a:r>
            <a:endParaRPr kumimoji="0" lang="nl-BE" sz="675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48"/>
          <p:cNvSpPr/>
          <p:nvPr/>
        </p:nvSpPr>
        <p:spPr>
          <a:xfrm>
            <a:off x="7099101" y="3496270"/>
            <a:ext cx="1217315" cy="5715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white"/>
                </a:solidFill>
              </a:rPr>
              <a:t>BENCHMARKING</a:t>
            </a:r>
            <a:endParaRPr lang="nl-BE" sz="900" b="1" dirty="0">
              <a:solidFill>
                <a:prstClr val="white"/>
              </a:solidFill>
            </a:endParaRPr>
          </a:p>
        </p:txBody>
      </p:sp>
      <p:sp>
        <p:nvSpPr>
          <p:cNvPr id="55" name="Rounded Rectangle 52"/>
          <p:cNvSpPr/>
          <p:nvPr/>
        </p:nvSpPr>
        <p:spPr>
          <a:xfrm>
            <a:off x="6671072" y="823633"/>
            <a:ext cx="1914525" cy="8727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</a:rPr>
              <a:t>DIGITAL CONFIDENCE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</a:rPr>
              <a:t>CLUSTER</a:t>
            </a:r>
          </a:p>
        </p:txBody>
      </p:sp>
      <p:sp>
        <p:nvSpPr>
          <p:cNvPr id="56" name="Rounded Rectangle 53"/>
          <p:cNvSpPr/>
          <p:nvPr/>
        </p:nvSpPr>
        <p:spPr>
          <a:xfrm>
            <a:off x="6657296" y="1927441"/>
            <a:ext cx="979884" cy="5857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hangingPunct="1"/>
            <a:r>
              <a:rPr lang="en-US" sz="900" b="1" dirty="0">
                <a:solidFill>
                  <a:schemeClr val="bg1"/>
                </a:solidFill>
              </a:rPr>
              <a:t>Data Protection, Trust &amp; Security</a:t>
            </a:r>
            <a:endParaRPr lang="en-US" sz="675" b="1" dirty="0">
              <a:solidFill>
                <a:schemeClr val="bg1"/>
              </a:solidFill>
            </a:endParaRPr>
          </a:p>
        </p:txBody>
      </p:sp>
      <p:sp>
        <p:nvSpPr>
          <p:cNvPr id="57" name="Rounded Rectangle 54"/>
          <p:cNvSpPr/>
          <p:nvPr/>
        </p:nvSpPr>
        <p:spPr>
          <a:xfrm>
            <a:off x="7704535" y="1922679"/>
            <a:ext cx="881063" cy="59055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white"/>
                </a:solidFill>
              </a:rPr>
              <a:t>Corporate Responsibility</a:t>
            </a:r>
            <a:endParaRPr lang="nl-BE" sz="900" b="1" dirty="0">
              <a:solidFill>
                <a:prstClr val="white"/>
              </a:solidFill>
            </a:endParaRPr>
          </a:p>
        </p:txBody>
      </p:sp>
      <p:sp>
        <p:nvSpPr>
          <p:cNvPr id="58" name="Rounded Rectangle 55"/>
          <p:cNvSpPr/>
          <p:nvPr/>
        </p:nvSpPr>
        <p:spPr>
          <a:xfrm>
            <a:off x="6706706" y="2702801"/>
            <a:ext cx="881063" cy="571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white"/>
                </a:solidFill>
              </a:rPr>
              <a:t>Employment, Health &amp; Safety</a:t>
            </a:r>
            <a:endParaRPr lang="nl-BE" sz="900" b="1" dirty="0">
              <a:solidFill>
                <a:prstClr val="white"/>
              </a:solidFill>
            </a:endParaRPr>
          </a:p>
        </p:txBody>
      </p:sp>
      <p:sp>
        <p:nvSpPr>
          <p:cNvPr id="59" name="Rounded Rectangle 56"/>
          <p:cNvSpPr/>
          <p:nvPr/>
        </p:nvSpPr>
        <p:spPr>
          <a:xfrm>
            <a:off x="7704535" y="2702801"/>
            <a:ext cx="881063" cy="571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dirty="0">
                <a:solidFill>
                  <a:prstClr val="white"/>
                </a:solidFill>
              </a:rPr>
              <a:t>Fraud &amp; Cybercrime</a:t>
            </a:r>
            <a:endParaRPr lang="nl-BE" sz="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60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57077CE6-1F2F-144E-A546-4EF2BC3741CE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5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Snapshot of ETNO’s 2018 Work Areas </a:t>
            </a:r>
            <a:endParaRPr lang="en-US" altLang="en-US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123478"/>
            <a:ext cx="426757" cy="4343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6896" y="883574"/>
            <a:ext cx="3813056" cy="150554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u="sng" dirty="0" smtClean="0">
                <a:solidFill>
                  <a:srgbClr val="0F95BF"/>
                </a:solidFill>
                <a:latin typeface="Roboto Light" pitchFamily="2" charset="0"/>
                <a:ea typeface="Roboto Light" pitchFamily="2" charset="0"/>
              </a:rPr>
              <a:t>Current Priority Areas:</a:t>
            </a:r>
          </a:p>
          <a:p>
            <a:pPr marL="457200" indent="-457200" algn="l" eaLnBrk="1" hangingPunct="1">
              <a:buSzPct val="72000"/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srgbClr val="0F95BF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Electronic Communications Code</a:t>
            </a:r>
            <a:endParaRPr lang="en-GB" sz="1800" dirty="0">
              <a:solidFill>
                <a:srgbClr val="0F95BF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  <a:p>
            <a:pPr marL="457200" indent="-457200" algn="l" eaLnBrk="1" hangingPunct="1">
              <a:buSzPct val="72000"/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srgbClr val="0F95BF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E-Privacy Regulation &amp; Copyright Directive</a:t>
            </a:r>
          </a:p>
          <a:p>
            <a:pPr marL="457200" indent="-457200" algn="l" eaLnBrk="1" hangingPunct="1">
              <a:buSzPct val="72000"/>
              <a:buFont typeface="Wingdings" panose="05000000000000000000" pitchFamily="2" charset="2"/>
              <a:buChar char="§"/>
              <a:defRPr/>
            </a:pPr>
            <a:r>
              <a:rPr lang="it-IT" sz="1800" dirty="0" smtClean="0">
                <a:solidFill>
                  <a:srgbClr val="0F95BF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Artificial Intelligence &amp; Cybersecurity</a:t>
            </a:r>
            <a:endParaRPr lang="en-GB" sz="1800" dirty="0" smtClean="0">
              <a:solidFill>
                <a:srgbClr val="0F95BF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  <a:p>
            <a:pPr marL="457200" indent="-457200" algn="l" eaLnBrk="1" hangingPunct="1">
              <a:buSzPct val="72000"/>
              <a:buFont typeface="Wingdings" panose="05000000000000000000" pitchFamily="2" charset="2"/>
              <a:buChar char="§"/>
              <a:defRPr/>
            </a:pPr>
            <a:r>
              <a:rPr lang="en-GB" sz="1800" dirty="0" smtClean="0">
                <a:solidFill>
                  <a:srgbClr val="0F95BF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Thought-leadership</a:t>
            </a:r>
            <a:endParaRPr lang="en-GB" sz="1800" dirty="0">
              <a:solidFill>
                <a:srgbClr val="0F95BF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397" y="2499742"/>
            <a:ext cx="3912595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Network investment &amp; access regulation</a:t>
            </a:r>
            <a:endParaRPr lang="en-GB" sz="1600" dirty="0">
              <a:solidFill>
                <a:srgbClr val="073E74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>
                <a:solidFill>
                  <a:srgbClr val="073E74"/>
                </a:solidFill>
                <a:latin typeface="Roboto Light"/>
                <a:cs typeface="Roboto Light"/>
              </a:rPr>
              <a:t>Radio spectrum &amp; frequency management</a:t>
            </a:r>
          </a:p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Service Regulation</a:t>
            </a:r>
          </a:p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cs typeface="Roboto Light"/>
              </a:rPr>
              <a:t>E-Privacy regulation</a:t>
            </a:r>
            <a:endParaRPr lang="en-GB" sz="1600" dirty="0" smtClean="0">
              <a:solidFill>
                <a:srgbClr val="073E74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>
                <a:solidFill>
                  <a:srgbClr val="073E74"/>
                </a:solidFill>
                <a:latin typeface="Roboto Light"/>
                <a:cs typeface="Roboto Light"/>
              </a:rPr>
              <a:t>Data protection &amp; data retention</a:t>
            </a:r>
          </a:p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cs typeface="Roboto Light"/>
              </a:rPr>
              <a:t>GDPR implementation</a:t>
            </a:r>
            <a:endParaRPr lang="en-GB" sz="1600" dirty="0">
              <a:solidFill>
                <a:srgbClr val="073E74"/>
              </a:solidFill>
              <a:latin typeface="Roboto Light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>
                <a:solidFill>
                  <a:srgbClr val="073E74"/>
                </a:solidFill>
                <a:latin typeface="Roboto Light"/>
                <a:cs typeface="Roboto Light"/>
              </a:rPr>
              <a:t>Consumer protection issues</a:t>
            </a:r>
          </a:p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cs typeface="Roboto Light"/>
              </a:rPr>
              <a:t>Roaming &amp; </a:t>
            </a: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Net Neutrality implementation</a:t>
            </a:r>
          </a:p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>
                <a:solidFill>
                  <a:srgbClr val="073E74"/>
                </a:solidFill>
                <a:latin typeface="Roboto Light"/>
                <a:cs typeface="Roboto Light"/>
              </a:rPr>
              <a:t>Fraud control &amp; </a:t>
            </a:r>
            <a:r>
              <a:rPr lang="en-GB" sz="1600" dirty="0" err="1">
                <a:solidFill>
                  <a:srgbClr val="073E74"/>
                </a:solidFill>
                <a:latin typeface="Roboto Light"/>
                <a:cs typeface="Roboto Light"/>
              </a:rPr>
              <a:t>cybersecurity</a:t>
            </a:r>
            <a:endParaRPr lang="en-GB" sz="1600" dirty="0">
              <a:solidFill>
                <a:srgbClr val="073E74"/>
              </a:solidFill>
              <a:latin typeface="Roboto Light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>
                <a:solidFill>
                  <a:srgbClr val="073E74"/>
                </a:solidFill>
                <a:latin typeface="Roboto Light"/>
                <a:cs typeface="Roboto Light"/>
              </a:rPr>
              <a:t>Network and Information Security (NIS)</a:t>
            </a:r>
          </a:p>
          <a:p>
            <a:pPr marL="342900" indent="-342900" algn="l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cs typeface="Roboto Light"/>
              </a:rPr>
              <a:t>Copyright</a:t>
            </a:r>
            <a:endParaRPr lang="en-GB" sz="1600" dirty="0">
              <a:solidFill>
                <a:srgbClr val="073E74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  <a:p>
            <a:pPr marL="342900" indent="-342900" defTabSz="7620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endParaRPr lang="en-GB" sz="1600" dirty="0">
              <a:solidFill>
                <a:srgbClr val="073E74"/>
              </a:solidFill>
              <a:latin typeface="Roboto Light"/>
              <a:cs typeface="Roboto Light"/>
            </a:endParaRPr>
          </a:p>
          <a:p>
            <a:pPr marL="342900" indent="-342900" defTabSz="762000">
              <a:lnSpc>
                <a:spcPct val="80000"/>
              </a:lnSpc>
              <a:buFont typeface="Wingdings" panose="05000000000000000000" pitchFamily="2" charset="2"/>
              <a:buChar char="Ø"/>
              <a:tabLst>
                <a:tab pos="5029200" algn="l"/>
              </a:tabLst>
            </a:pPr>
            <a:endParaRPr lang="en-GB" sz="1600" dirty="0">
              <a:solidFill>
                <a:srgbClr val="073E74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6016" y="901165"/>
            <a:ext cx="3528392" cy="365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>
                <a:solidFill>
                  <a:srgbClr val="073E74"/>
                </a:solidFill>
                <a:latin typeface="Roboto Light"/>
                <a:cs typeface="Roboto Light"/>
              </a:rPr>
              <a:t>Competition policy</a:t>
            </a: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Sustainability &amp; climate change</a:t>
            </a: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>
                <a:solidFill>
                  <a:srgbClr val="073E74"/>
                </a:solidFill>
                <a:latin typeface="Roboto Light"/>
                <a:cs typeface="Roboto Light"/>
              </a:rPr>
              <a:t>Child Protection</a:t>
            </a: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Cloud computing</a:t>
            </a: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>
                <a:solidFill>
                  <a:srgbClr val="073E74"/>
                </a:solidFill>
                <a:latin typeface="Roboto Light"/>
                <a:cs typeface="Roboto Light"/>
              </a:rPr>
              <a:t>Employment, Health and </a:t>
            </a:r>
            <a:r>
              <a:rPr lang="en-GB" sz="1600" dirty="0" smtClean="0">
                <a:solidFill>
                  <a:srgbClr val="073E74"/>
                </a:solidFill>
                <a:latin typeface="Roboto Light"/>
                <a:cs typeface="Roboto Light"/>
              </a:rPr>
              <a:t>Safety</a:t>
            </a: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cs typeface="Roboto Light"/>
              </a:rPr>
              <a:t>5G</a:t>
            </a: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cs typeface="Roboto Light"/>
              </a:rPr>
              <a:t>Connected Driving</a:t>
            </a:r>
            <a:endParaRPr lang="en-GB" sz="1600" dirty="0">
              <a:solidFill>
                <a:srgbClr val="073E74"/>
              </a:solidFill>
              <a:latin typeface="Roboto Light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cs typeface="Roboto Light"/>
              </a:rPr>
              <a:t>Broadband </a:t>
            </a:r>
            <a:r>
              <a:rPr lang="en-GB" sz="1600" dirty="0">
                <a:solidFill>
                  <a:srgbClr val="073E74"/>
                </a:solidFill>
                <a:latin typeface="Roboto Light"/>
                <a:cs typeface="Roboto Light"/>
              </a:rPr>
              <a:t>State </a:t>
            </a:r>
            <a:r>
              <a:rPr lang="en-GB" sz="1600" dirty="0" smtClean="0">
                <a:solidFill>
                  <a:srgbClr val="073E74"/>
                </a:solidFill>
                <a:latin typeface="Roboto Light"/>
                <a:cs typeface="Roboto Light"/>
              </a:rPr>
              <a:t>Aid</a:t>
            </a:r>
            <a:endParaRPr lang="en-GB" sz="1600" dirty="0">
              <a:solidFill>
                <a:srgbClr val="073E74"/>
              </a:solidFill>
              <a:latin typeface="Roboto Light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ITU </a:t>
            </a:r>
            <a:endParaRPr lang="en-GB" sz="1600" dirty="0">
              <a:solidFill>
                <a:srgbClr val="073E74"/>
              </a:solidFill>
              <a:latin typeface="Roboto Light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Benchmarking</a:t>
            </a:r>
            <a:endParaRPr lang="en-GB" sz="1600" dirty="0">
              <a:solidFill>
                <a:srgbClr val="073E74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European </a:t>
            </a:r>
            <a:r>
              <a:rPr lang="en-GB" sz="1600" dirty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Social Dialogue</a:t>
            </a: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External </a:t>
            </a:r>
            <a:r>
              <a:rPr lang="en-GB" sz="1600" dirty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trade issues, including TTIP</a:t>
            </a: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Internet </a:t>
            </a:r>
            <a:r>
              <a:rPr lang="en-GB" sz="1600" dirty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governance (ICANN, IGF, </a:t>
            </a:r>
            <a:r>
              <a:rPr lang="en-GB" sz="1600" dirty="0" err="1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EuroDIG</a:t>
            </a: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)</a:t>
            </a:r>
            <a:endParaRPr lang="en-GB" sz="1600" dirty="0">
              <a:solidFill>
                <a:srgbClr val="073E74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Tax </a:t>
            </a:r>
            <a:r>
              <a:rPr lang="en-GB" sz="1600" dirty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issues</a:t>
            </a: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Research </a:t>
            </a:r>
            <a:r>
              <a:rPr lang="en-GB" sz="1600" dirty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&amp; </a:t>
            </a: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innovation</a:t>
            </a:r>
            <a:endParaRPr lang="en-GB" sz="1600" dirty="0">
              <a:solidFill>
                <a:srgbClr val="073E74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Numbering</a:t>
            </a:r>
            <a:r>
              <a:rPr lang="en-GB" sz="1600" dirty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, naming &amp; addressing, including </a:t>
            </a: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IPv6</a:t>
            </a: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Online </a:t>
            </a:r>
            <a:r>
              <a:rPr lang="en-GB" sz="1600" dirty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content </a:t>
            </a:r>
            <a:endParaRPr lang="en-GB" sz="1600" dirty="0" smtClean="0">
              <a:solidFill>
                <a:srgbClr val="073E74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  <a:p>
            <a:pPr marL="342900" indent="-342900" algn="l" defTabSz="762000">
              <a:lnSpc>
                <a:spcPct val="8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Ø"/>
              <a:tabLst>
                <a:tab pos="5029200" algn="l"/>
              </a:tabLst>
            </a:pPr>
            <a:r>
              <a:rPr lang="en-GB" sz="1600" dirty="0" smtClean="0">
                <a:solidFill>
                  <a:srgbClr val="073E74"/>
                </a:solidFill>
                <a:latin typeface="Roboto Light"/>
                <a:ea typeface="MS PGothic" panose="020B0600070205080204" pitchFamily="34" charset="-128"/>
                <a:cs typeface="Roboto Light"/>
              </a:rPr>
              <a:t>e-Commerce</a:t>
            </a:r>
            <a:endParaRPr lang="en-GB" sz="1600" dirty="0">
              <a:solidFill>
                <a:srgbClr val="073E74"/>
              </a:solidFill>
              <a:latin typeface="Roboto Light"/>
              <a:ea typeface="MS PGothic" panose="020B0600070205080204" pitchFamily="34" charset="-128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912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1pPr>
            <a:lvl2pPr marL="19999779" indent="-19758716"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2pPr>
            <a:lvl3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3pPr>
            <a:lvl4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4pPr>
            <a:lvl5pPr eaLnBrk="0" hangingPunct="0"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5pPr>
            <a:lvl6pPr marL="241063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6pPr>
            <a:lvl7pPr marL="482124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7pPr>
            <a:lvl8pPr marL="723186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8pPr>
            <a:lvl9pPr marL="964248" eaLnBrk="0" fontAlgn="base" hangingPunct="0">
              <a:spcBef>
                <a:spcPct val="0"/>
              </a:spcBef>
              <a:spcAft>
                <a:spcPct val="0"/>
              </a:spcAft>
              <a:defRPr sz="2215">
                <a:solidFill>
                  <a:srgbClr val="004D55"/>
                </a:solidFill>
                <a:latin typeface="Helvetica Neue Light" charset="0"/>
                <a:ea typeface="ヒラギノ角ゴ ProN W3" charset="-128"/>
                <a:sym typeface="Helvetica Neue Light" charset="0"/>
              </a:defRPr>
            </a:lvl9pPr>
          </a:lstStyle>
          <a:p>
            <a:pPr eaLnBrk="1" hangingPunct="1"/>
            <a:fld id="{57077CE6-1F2F-144E-A546-4EF2BC3741CE}" type="slidenum">
              <a:rPr lang="en-US" altLang="en-US" sz="844">
                <a:solidFill>
                  <a:schemeClr val="tx1"/>
                </a:solidFill>
                <a:latin typeface="Helvetica Neue" charset="0"/>
                <a:sym typeface="Helvetica Neue" charset="0"/>
              </a:rPr>
              <a:pPr eaLnBrk="1" hangingPunct="1"/>
              <a:t>6</a:t>
            </a:fld>
            <a:endParaRPr lang="en-US" altLang="en-US" sz="844">
              <a:solidFill>
                <a:schemeClr val="tx1"/>
              </a:solidFill>
              <a:latin typeface="Helvetica Neue" charset="0"/>
              <a:sym typeface="Helvetica Neue" charset="0"/>
            </a:endParaRPr>
          </a:p>
        </p:txBody>
      </p:sp>
      <p:sp>
        <p:nvSpPr>
          <p:cNvPr id="1126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Launch of a collaboration ?</a:t>
            </a:r>
            <a:endParaRPr lang="en-US" altLang="en-US" dirty="0"/>
          </a:p>
        </p:txBody>
      </p:sp>
      <p:pic>
        <p:nvPicPr>
          <p:cNvPr id="3" name="Image 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9" y="123478"/>
            <a:ext cx="426757" cy="43437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11397" y="1059581"/>
            <a:ext cx="83650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It appears that ETNO and RIPE (and the RIPE NCC) share a set of common issues and interests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Idea raised that a collaboration could be put in place</a:t>
            </a:r>
          </a:p>
          <a:p>
            <a:pPr marL="744070" lvl="1" indent="-457200" algn="l">
              <a:buFont typeface="Arial" panose="020B0604020202020204" pitchFamily="34" charset="0"/>
              <a:buChar char="–"/>
            </a:pPr>
            <a:r>
              <a:rPr lang="en-US" sz="2000" dirty="0" smtClean="0"/>
              <a:t>No “a priori” ideas regarding the nature of the collaboration</a:t>
            </a:r>
          </a:p>
          <a:p>
            <a:pPr marL="744070" lvl="1" indent="-457200" algn="l">
              <a:buFont typeface="Arial" panose="020B0604020202020204" pitchFamily="34" charset="0"/>
              <a:buChar char="–"/>
            </a:pPr>
            <a:r>
              <a:rPr lang="en-US" sz="2000" dirty="0" smtClean="0"/>
              <a:t>Try to find a win-win relationship</a:t>
            </a:r>
          </a:p>
          <a:p>
            <a:pPr marL="744070" lvl="1" indent="-457200" algn="l">
              <a:buFont typeface="Arial" panose="020B0604020202020204" pitchFamily="34" charset="0"/>
              <a:buChar char="–"/>
            </a:pPr>
            <a:r>
              <a:rPr lang="en-US" sz="2000" dirty="0" smtClean="0"/>
              <a:t>Even if ETNO is “Europe” and “operators” defined, interests of the entire community have to be taken into account </a:t>
            </a:r>
          </a:p>
          <a:p>
            <a:pPr marL="744070" lvl="1" indent="-4572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Your opinion is welcome 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56494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Question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626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4D55"/>
            </a:solidFill>
            <a:effectLst/>
            <a:latin typeface="Helvetica Neue Light" charset="0"/>
            <a:ea typeface="ヒラギノ角ゴ ProN W3" charset="-128"/>
            <a:cs typeface="ヒラギノ角ゴ ProN W3" charset="-128"/>
            <a:sym typeface="Helvetica Neue Light" charset="0"/>
          </a:defRPr>
        </a:defPPr>
      </a:lstStyle>
    </a:lnDef>
  </a:objectDefaults>
  <a:extraClrSchemeLst>
    <a:extraClrScheme>
      <a:clrScheme name="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10442</TotalTime>
  <Pages>0</Pages>
  <Words>348</Words>
  <Characters>0</Characters>
  <Application>Microsoft Office PowerPoint</Application>
  <PresentationFormat>Affichage à l'écran (16:9)</PresentationFormat>
  <Lines>0</Lines>
  <Paragraphs>103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Title &amp; Subtitle</vt:lpstr>
      <vt:lpstr>Title &amp; Bullets</vt:lpstr>
      <vt:lpstr>Questions</vt:lpstr>
      <vt:lpstr>ETNO &amp; RIPE Cooperation</vt:lpstr>
      <vt:lpstr>ETNO in 4 lines (https://etno.eu/)</vt:lpstr>
      <vt:lpstr>ETNO members</vt:lpstr>
      <vt:lpstr>ETNO Working Groups et Taskforces</vt:lpstr>
      <vt:lpstr>Snapshot of ETNO’s 2018 Work Areas </vt:lpstr>
      <vt:lpstr>Launch of a collaboration 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RIPE Slide Master</dc:title>
  <dc:subject/>
  <dc:creator/>
  <cp:keywords/>
  <dc:description/>
  <cp:lastModifiedBy>CLEMENT Herve OLNC/OLN</cp:lastModifiedBy>
  <cp:revision>16</cp:revision>
  <dcterms:modified xsi:type="dcterms:W3CDTF">2018-10-17T07:43:31Z</dcterms:modified>
</cp:coreProperties>
</file>