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67" r:id="rId5"/>
  </p:sldMasterIdLst>
  <p:notesMasterIdLst>
    <p:notesMasterId r:id="rId11"/>
  </p:notesMasterIdLst>
  <p:handoutMasterIdLst>
    <p:handoutMasterId r:id="rId12"/>
  </p:handoutMasterIdLst>
  <p:sldIdLst>
    <p:sldId id="387" r:id="rId6"/>
    <p:sldId id="384" r:id="rId7"/>
    <p:sldId id="385" r:id="rId8"/>
    <p:sldId id="386" r:id="rId9"/>
    <p:sldId id="50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hadrika Magan" initials="BM" lastIdx="4" clrIdx="6">
    <p:extLst>
      <p:ext uri="{19B8F6BF-5375-455C-9EA6-DF929625EA0E}">
        <p15:presenceInfo xmlns:p15="http://schemas.microsoft.com/office/powerpoint/2012/main" userId="Bhadrika Magan" providerId="None"/>
      </p:ext>
    </p:extLst>
  </p:cmAuthor>
  <p:cmAuthor id="1" name="Tony Smith" initials="TS" lastIdx="13" clrIdx="0">
    <p:extLst/>
  </p:cmAuthor>
  <p:cmAuthor id="8" name="Bhadrika Magan" initials="BM [3]" lastIdx="1" clrIdx="7">
    <p:extLst>
      <p:ext uri="{19B8F6BF-5375-455C-9EA6-DF929625EA0E}">
        <p15:presenceInfo xmlns:p15="http://schemas.microsoft.com/office/powerpoint/2012/main" userId="5c9952c1-8264-44e2-97f1-84d2096ee8b3" providerId="Windows Live"/>
      </p:ext>
    </p:extLst>
  </p:cmAuthor>
  <p:cmAuthor id="2" name="Tony Smith" initials="TS [2]" lastIdx="1" clrIdx="1">
    <p:extLst/>
  </p:cmAuthor>
  <p:cmAuthor id="3" name="Tony Smith" initials="TS [3]" lastIdx="1" clrIdx="2">
    <p:extLst/>
  </p:cmAuthor>
  <p:cmAuthor id="4" name="Tony Smith" initials="TS [4]" lastIdx="1" clrIdx="3">
    <p:extLst/>
  </p:cmAuthor>
  <p:cmAuthor id="5" name="Tony Smith" initials="TS [5]" lastIdx="1" clrIdx="4">
    <p:extLst/>
  </p:cmAuthor>
  <p:cmAuthor id="6" name="Bhadrika Magan" initials="BM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BB"/>
    <a:srgbClr val="590F4A"/>
    <a:srgbClr val="70B03D"/>
    <a:srgbClr val="C40836"/>
    <a:srgbClr val="2372C9"/>
    <a:srgbClr val="C01B1C"/>
    <a:srgbClr val="5C5C5C"/>
    <a:srgbClr val="166813"/>
    <a:srgbClr val="383838"/>
    <a:srgbClr val="00A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54213" autoAdjust="0"/>
  </p:normalViewPr>
  <p:slideViewPr>
    <p:cSldViewPr snapToGrid="0">
      <p:cViewPr varScale="1">
        <p:scale>
          <a:sx n="80" d="100"/>
          <a:sy n="80" d="100"/>
        </p:scale>
        <p:origin x="2936" y="192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-1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0704"/>
    </p:cViewPr>
  </p:sorterViewPr>
  <p:notesViewPr>
    <p:cSldViewPr snapToGrid="0">
      <p:cViewPr varScale="1">
        <p:scale>
          <a:sx n="109" d="100"/>
          <a:sy n="109" d="100"/>
        </p:scale>
        <p:origin x="4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31788160948791"/>
          <c:y val="0"/>
          <c:w val="0.85641071324420626"/>
          <c:h val="0.793130984869001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---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E-4743-B040-CF2D35318E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--</c:v>
                </c:pt>
              </c:strCache>
            </c:strRef>
          </c:tx>
          <c:spPr>
            <a:solidFill>
              <a:srgbClr val="E82E2C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9E-4743-B040-CF2D35318E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-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9E-4743-B040-CF2D35318E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9E-4743-B040-CF2D35318E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+</c:v>
                </c:pt>
              </c:strCache>
            </c:strRef>
          </c:tx>
          <c:spPr>
            <a:solidFill>
              <a:srgbClr val="166813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0.15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9E-4743-B040-CF2D35318ED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++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0.41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9E-4743-B040-CF2D35318ED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+++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Sheet1!$H$2:$H$3</c:f>
              <c:numCache>
                <c:formatCode>0%</c:formatCode>
                <c:ptCount val="2"/>
                <c:pt idx="0">
                  <c:v>0.36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9E-4743-B040-CF2D35318E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overlap val="100"/>
        <c:axId val="534084752"/>
        <c:axId val="534082128"/>
      </c:barChart>
      <c:catAx>
        <c:axId val="53408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82128"/>
        <c:crosses val="autoZero"/>
        <c:auto val="1"/>
        <c:lblAlgn val="ctr"/>
        <c:lblOffset val="100"/>
        <c:noMultiLvlLbl val="0"/>
      </c:catAx>
      <c:valAx>
        <c:axId val="534082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340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65842483293401"/>
          <c:y val="0.81573721086876505"/>
          <c:w val="0.8831136367866953"/>
          <c:h val="8.3475437547058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35384709157033"/>
          <c:y val="0"/>
          <c:w val="0.86364615290842972"/>
          <c:h val="0.87237208741258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---</c:v>
                </c:pt>
              </c:strCache>
            </c:strRef>
          </c:tx>
          <c:spPr>
            <a:solidFill>
              <a:srgbClr val="E9292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B-184B-B068-187A2B62CF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--</c:v>
                </c:pt>
              </c:strCache>
            </c:strRef>
          </c:tx>
          <c:spPr>
            <a:solidFill>
              <a:srgbClr val="E82E2C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6B-184B-B068-187A2B62CF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-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Sheet1!$D$2:$D$3</c:f>
              <c:numCache>
                <c:formatCode>0%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B-184B-B068-187A2B62CF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Sheet1!$E$2:$E$3</c:f>
              <c:numCache>
                <c:formatCode>0%</c:formatCode>
                <c:ptCount val="2"/>
                <c:pt idx="0">
                  <c:v>0.08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B-184B-B068-187A2B62CF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+</c:v>
                </c:pt>
              </c:strCache>
            </c:strRef>
          </c:tx>
          <c:spPr>
            <a:solidFill>
              <a:srgbClr val="166813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Sheet1!$F$2:$F$3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6B-184B-B068-187A2B62CF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++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Sheet1!$G$2:$G$3</c:f>
              <c:numCache>
                <c:formatCode>0%</c:formatCode>
                <c:ptCount val="2"/>
                <c:pt idx="0">
                  <c:v>0.4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B-184B-B068-187A2B62CF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+++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Sheet1!$H$2:$H$3</c:f>
              <c:numCache>
                <c:formatCode>0%</c:formatCode>
                <c:ptCount val="2"/>
                <c:pt idx="0">
                  <c:v>0.37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6B-184B-B068-187A2B62CF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overlap val="100"/>
        <c:axId val="534084752"/>
        <c:axId val="534082128"/>
      </c:barChart>
      <c:catAx>
        <c:axId val="53408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82128"/>
        <c:crosses val="autoZero"/>
        <c:auto val="1"/>
        <c:lblAlgn val="ctr"/>
        <c:lblOffset val="100"/>
        <c:noMultiLvlLbl val="0"/>
      </c:catAx>
      <c:valAx>
        <c:axId val="534082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340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238792825059452E-2"/>
          <c:y val="0.87976115392354715"/>
          <c:w val="0.94267351671902055"/>
          <c:h val="5.52155511811023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13596357438204"/>
          <c:y val="0"/>
          <c:w val="0.83168615400705437"/>
          <c:h val="0.793130984869001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--</c:v>
                </c:pt>
              </c:strCache>
            </c:strRef>
          </c:tx>
          <c:spPr>
            <a:solidFill>
              <a:srgbClr val="E9292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0.05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D-5B44-87C7-8AC956A9CD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-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9D-5B44-87C7-8AC956A9CD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0.47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9D-5B44-87C7-8AC956A9CD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+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0.31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9D-5B44-87C7-8AC956A9CD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++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2016</c:v>
                </c:pt>
                <c:pt idx="1">
                  <c:v>2018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0.1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9D-5B44-87C7-8AC956A9CD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overlap val="100"/>
        <c:axId val="534084752"/>
        <c:axId val="534082128"/>
      </c:barChart>
      <c:catAx>
        <c:axId val="53408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82128"/>
        <c:crosses val="autoZero"/>
        <c:auto val="1"/>
        <c:lblAlgn val="ctr"/>
        <c:lblOffset val="100"/>
        <c:noMultiLvlLbl val="0"/>
      </c:catAx>
      <c:valAx>
        <c:axId val="534082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340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65842483293401"/>
          <c:y val="0.81573721086876505"/>
          <c:w val="0.8831136367866953"/>
          <c:h val="8.3475437547058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08623319318053"/>
          <c:y val="4.0496802103265296E-3"/>
          <c:w val="0.85171053237728955"/>
          <c:h val="0.804997104146654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---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4.4296788482835001E-3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4-034C-B16B-DEB4591B15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--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0.02</c:v>
                </c:pt>
                <c:pt idx="1">
                  <c:v>2.2148394241417501E-3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4-034C-B16B-DEB4591B15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-</c:v>
                </c:pt>
              </c:strCache>
            </c:strRef>
          </c:tx>
          <c:spPr>
            <a:solidFill>
              <a:srgbClr val="FFCF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Sheet1!$D$2:$D$3</c:f>
              <c:numCache>
                <c:formatCode>0%</c:formatCode>
                <c:ptCount val="2"/>
                <c:pt idx="0">
                  <c:v>0.02</c:v>
                </c:pt>
                <c:pt idx="1">
                  <c:v>2.43632336655592E-2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A4-034C-B16B-DEB4591B15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Sheet1!$E$2:$E$3</c:f>
              <c:numCache>
                <c:formatCode>0%</c:formatCode>
                <c:ptCount val="2"/>
                <c:pt idx="0">
                  <c:v>0.21</c:v>
                </c:pt>
                <c:pt idx="1">
                  <c:v>0.10077519379845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A4-034C-B16B-DEB4591B15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+</c:v>
                </c:pt>
              </c:strCache>
            </c:strRef>
          </c:tx>
          <c:spPr>
            <a:solidFill>
              <a:srgbClr val="166813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Sheet1!$F$2:$F$3</c:f>
              <c:numCache>
                <c:formatCode>0%</c:formatCode>
                <c:ptCount val="2"/>
                <c:pt idx="0">
                  <c:v>0.22</c:v>
                </c:pt>
                <c:pt idx="1">
                  <c:v>0.106312292358804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A4-034C-B16B-DEB4591B15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++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Sheet1!$G$2:$G$3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0.533776301218162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A4-034C-B16B-DEB4591B157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+++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Sheet1!$H$2:$H$3</c:f>
              <c:numCache>
                <c:formatCode>0%</c:formatCode>
                <c:ptCount val="2"/>
                <c:pt idx="0">
                  <c:v>0.24</c:v>
                </c:pt>
                <c:pt idx="1">
                  <c:v>0.2281284606866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A4-034C-B16B-DEB4591B15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overlap val="100"/>
        <c:axId val="534084752"/>
        <c:axId val="534082128"/>
      </c:barChart>
      <c:catAx>
        <c:axId val="53408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534082128"/>
        <c:crosses val="autoZero"/>
        <c:auto val="1"/>
        <c:lblAlgn val="ctr"/>
        <c:lblOffset val="100"/>
        <c:noMultiLvlLbl val="0"/>
      </c:catAx>
      <c:valAx>
        <c:axId val="5340821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340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598497980495784E-2"/>
          <c:y val="0.80223855184449244"/>
          <c:w val="0.93569932798164546"/>
          <c:h val="0.131355772709539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240502264803112"/>
          <c:y val="6.1003706410696114E-3"/>
          <c:w val="0.46165587060238161"/>
          <c:h val="0.922725676150333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E79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ED-9644-B99F-EC06AED277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Sheet5!$A$2:$A$12</c:f>
              <c:strCache>
                <c:ptCount val="11"/>
                <c:pt idx="0">
                  <c:v>Other</c:v>
                </c:pt>
                <c:pt idx="1">
                  <c:v>Benchmarking and understanding best practice in network operations</c:v>
                </c:pt>
                <c:pt idx="2">
                  <c:v>Access to reliable and credible Internet industry data</c:v>
                </c:pt>
                <c:pt idx="3">
                  <c:v>Regulatory requirements involving the Internet</c:v>
                </c:pt>
                <c:pt idx="4">
                  <c:v>Keeping up with the pace of technology changes</c:v>
                </c:pt>
                <c:pt idx="5">
                  <c:v>Management of bandwidth and network capacity</c:v>
                </c:pt>
                <c:pt idx="6">
                  <c:v>Deployment of IPv6</c:v>
                </c:pt>
                <c:pt idx="7">
                  <c:v>Cost of network operations</c:v>
                </c:pt>
                <c:pt idx="8">
                  <c:v>Hiring and / or keeping skilled employees</c:v>
                </c:pt>
                <c:pt idx="9">
                  <c:v>Scarcity of IPv4 addresses</c:v>
                </c:pt>
                <c:pt idx="10">
                  <c:v>Network security</c:v>
                </c:pt>
              </c:strCache>
            </c:strRef>
          </c:cat>
          <c:val>
            <c:numRef>
              <c:f>Sheet5!$B$2:$B$12</c:f>
              <c:numCache>
                <c:formatCode>0%</c:formatCode>
                <c:ptCount val="11"/>
                <c:pt idx="0">
                  <c:v>0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0.11</c:v>
                </c:pt>
                <c:pt idx="7">
                  <c:v>0.12</c:v>
                </c:pt>
                <c:pt idx="8">
                  <c:v>0.12</c:v>
                </c:pt>
                <c:pt idx="9">
                  <c:v>0.13</c:v>
                </c:pt>
                <c:pt idx="10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ED-9644-B99F-EC06AED27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51137464"/>
        <c:axId val="451140744"/>
      </c:barChart>
      <c:catAx>
        <c:axId val="451137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51140744"/>
        <c:crosses val="autoZero"/>
        <c:auto val="1"/>
        <c:lblAlgn val="ctr"/>
        <c:lblOffset val="100"/>
        <c:noMultiLvlLbl val="0"/>
      </c:catAx>
      <c:valAx>
        <c:axId val="4511407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51137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134338578181492E-3"/>
          <c:y val="3.9988829033674948E-2"/>
          <c:w val="0.9771077352258043"/>
          <c:h val="0.888380940248640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E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Deploying IPv6</c:v>
                </c:pt>
                <c:pt idx="1">
                  <c:v>Cost of buying IPv4 addresses</c:v>
                </c:pt>
                <c:pt idx="2">
                  <c:v>Cost  &amp; complexity of NATs</c:v>
                </c:pt>
                <c:pt idx="3">
                  <c:v>IPv4 transfer policies</c:v>
                </c:pt>
                <c:pt idx="4">
                  <c:v>Working with brokers selling / leasing IPv4 addresses</c:v>
                </c:pt>
                <c:pt idx="5">
                  <c:v>It is not an issue</c:v>
                </c:pt>
                <c:pt idx="6">
                  <c:v>“Health” of IPv4 addresses being transferred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0.491694352159468</c:v>
                </c:pt>
                <c:pt idx="1">
                  <c:v>0.38427464008859402</c:v>
                </c:pt>
                <c:pt idx="2">
                  <c:v>0.339977851605759</c:v>
                </c:pt>
                <c:pt idx="3">
                  <c:v>0.33444075304540399</c:v>
                </c:pt>
                <c:pt idx="4">
                  <c:v>0.21262458471760801</c:v>
                </c:pt>
                <c:pt idx="5">
                  <c:v>0.21262458471760801</c:v>
                </c:pt>
                <c:pt idx="6">
                  <c:v>0.19490586932447401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D-FB49-A3D5-9D6DDA133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610684704"/>
        <c:axId val="610687328"/>
      </c:barChart>
      <c:catAx>
        <c:axId val="610684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0687328"/>
        <c:crosses val="autoZero"/>
        <c:auto val="1"/>
        <c:lblAlgn val="ctr"/>
        <c:lblOffset val="100"/>
        <c:noMultiLvlLbl val="0"/>
      </c:catAx>
      <c:valAx>
        <c:axId val="6106873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1068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-5400000" vert="horz"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1630968652062"/>
          <c:y val="0"/>
          <c:w val="0.5158369195375600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E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Other</c:v>
                </c:pt>
                <c:pt idx="1">
                  <c:v>Take no action</c:v>
                </c:pt>
                <c:pt idx="2">
                  <c:v>Purchase addresses for distribution</c:v>
                </c:pt>
                <c:pt idx="3">
                  <c:v>Share information and best practice on resource transfers</c:v>
                </c:pt>
                <c:pt idx="4">
                  <c:v>Provide incentives for the return of address space</c:v>
                </c:pt>
                <c:pt idx="5">
                  <c:v>Monitoring and reporting usage</c:v>
                </c:pt>
                <c:pt idx="6">
                  <c:v>Reclaiming/recovering unused address space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3.2115171650055403E-2</c:v>
                </c:pt>
                <c:pt idx="1">
                  <c:v>5.09413067552602E-2</c:v>
                </c:pt>
                <c:pt idx="2">
                  <c:v>0.249169435215947</c:v>
                </c:pt>
                <c:pt idx="3">
                  <c:v>0.38981173864894803</c:v>
                </c:pt>
                <c:pt idx="4">
                  <c:v>0.51937984496124001</c:v>
                </c:pt>
                <c:pt idx="5">
                  <c:v>0.53599114064230302</c:v>
                </c:pt>
                <c:pt idx="6">
                  <c:v>0.57253599114064202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A-E040-A9A7-EFA3D12D5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610684704"/>
        <c:axId val="610687328"/>
      </c:barChart>
      <c:catAx>
        <c:axId val="61068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0687328"/>
        <c:crosses val="autoZero"/>
        <c:auto val="1"/>
        <c:lblAlgn val="ctr"/>
        <c:lblOffset val="100"/>
        <c:noMultiLvlLbl val="0"/>
      </c:catAx>
      <c:valAx>
        <c:axId val="6106873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1068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-5400000" vert="horz"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64916158947538"/>
          <c:y val="6.5861338545666614E-2"/>
          <c:w val="0.53350847426972881"/>
          <c:h val="0.868277322908666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E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8"/>
                <c:pt idx="0">
                  <c:v>Phishing, spam, malware, ransomware</c:v>
                </c:pt>
                <c:pt idx="1">
                  <c:v>DDoS attacks</c:v>
                </c:pt>
                <c:pt idx="2">
                  <c:v>Intrusion and other breaches</c:v>
                </c:pt>
                <c:pt idx="3">
                  <c:v>Staff lack awareness of security issues</c:v>
                </c:pt>
                <c:pt idx="4">
                  <c:v>Blacklisting of IP addresses</c:v>
                </c:pt>
                <c:pt idx="5">
                  <c:v>Routing security</c:v>
                </c:pt>
                <c:pt idx="6">
                  <c:v>Lack of application security</c:v>
                </c:pt>
                <c:pt idx="7">
                  <c:v>Inadequate security policies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0.64222401289282804</c:v>
                </c:pt>
                <c:pt idx="1">
                  <c:v>0.60757453666398098</c:v>
                </c:pt>
                <c:pt idx="2">
                  <c:v>0.465753424657534</c:v>
                </c:pt>
                <c:pt idx="3">
                  <c:v>0.44963738920225599</c:v>
                </c:pt>
                <c:pt idx="4">
                  <c:v>0.37711522965350502</c:v>
                </c:pt>
                <c:pt idx="5">
                  <c:v>0.31909750201450399</c:v>
                </c:pt>
                <c:pt idx="6">
                  <c:v>0.28767123287671198</c:v>
                </c:pt>
                <c:pt idx="7">
                  <c:v>0.27880741337630899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C-014B-A33D-D30531F37C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610684704"/>
        <c:axId val="610687328"/>
      </c:barChart>
      <c:catAx>
        <c:axId val="610684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0687328"/>
        <c:crosses val="autoZero"/>
        <c:auto val="1"/>
        <c:lblAlgn val="ctr"/>
        <c:lblOffset val="100"/>
        <c:noMultiLvlLbl val="0"/>
      </c:catAx>
      <c:valAx>
        <c:axId val="6106873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1068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anchor="t"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96390370558508"/>
          <c:y val="4.2503629008692242E-2"/>
          <c:w val="0.48214362317613524"/>
          <c:h val="0.9400684417613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E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Establish an APNIC-CERT for information sharing </c:v>
                </c:pt>
                <c:pt idx="1">
                  <c:v>Encourage CERT development and information sharing between CERTs and the APNIC community</c:v>
                </c:pt>
                <c:pt idx="2">
                  <c:v>Engage with Governments in the region about the issue of cyber security</c:v>
                </c:pt>
                <c:pt idx="3">
                  <c:v>Integrate more security content in APNIC conferences</c:v>
                </c:pt>
                <c:pt idx="4">
                  <c:v>Share security insights on the APNIC Blog and website</c:v>
                </c:pt>
                <c:pt idx="5">
                  <c:v>Collaborate with  technical security organisations to share information &amp; best practice</c:v>
                </c:pt>
                <c:pt idx="6">
                  <c:v>Specific security training courses </c:v>
                </c:pt>
              </c:strCache>
            </c:strRef>
          </c:cat>
          <c:val>
            <c:numRef>
              <c:f>Sheet1!$B$3:$B$9</c:f>
              <c:numCache>
                <c:formatCode>0%</c:formatCode>
                <c:ptCount val="7"/>
                <c:pt idx="0">
                  <c:v>0.304455445544554</c:v>
                </c:pt>
                <c:pt idx="1">
                  <c:v>0.34653465346534701</c:v>
                </c:pt>
                <c:pt idx="2">
                  <c:v>0.394389438943894</c:v>
                </c:pt>
                <c:pt idx="3">
                  <c:v>0.41006600660066</c:v>
                </c:pt>
                <c:pt idx="4">
                  <c:v>0.53300330033003296</c:v>
                </c:pt>
                <c:pt idx="5">
                  <c:v>0.58993399339934005</c:v>
                </c:pt>
                <c:pt idx="6">
                  <c:v>0.63943894389438904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9-EA44-8407-9DCF8FFBE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610684704"/>
        <c:axId val="610687328"/>
      </c:barChart>
      <c:catAx>
        <c:axId val="61068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0687328"/>
        <c:crosses val="autoZero"/>
        <c:auto val="1"/>
        <c:lblAlgn val="ctr"/>
        <c:lblOffset val="100"/>
        <c:noMultiLvlLbl val="0"/>
      </c:catAx>
      <c:valAx>
        <c:axId val="6106873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1068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8978F-084F-2242-BE59-6B7510566B88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7948-5472-9743-A482-DF4607B7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77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EEA6-3FE3-4FAA-B648-A79F7B237411}" type="datetimeFigureOut">
              <a:rPr lang="en-AU" smtClean="0"/>
              <a:t>18/10/18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0B50-68CE-4856-A7F5-953E39274F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407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Font typeface="Helvetica" pitchFamily="2" charset="0"/>
              <a:buNone/>
            </a:pPr>
            <a:r>
              <a:rPr lang="en-US" sz="2400" dirty="0"/>
              <a:t>APNIC Survey</a:t>
            </a:r>
          </a:p>
          <a:p>
            <a:pPr marL="285750" indent="-285750">
              <a:spcAft>
                <a:spcPts val="600"/>
              </a:spcAft>
              <a:buFont typeface="Helvetica" pitchFamily="2" charset="0"/>
              <a:buChar char="•"/>
            </a:pPr>
            <a:endParaRPr lang="en-US" sz="2400" dirty="0"/>
          </a:p>
          <a:p>
            <a:pPr marL="285750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Every 2 years since 1999</a:t>
            </a:r>
          </a:p>
          <a:p>
            <a:pPr marL="742950" lvl="1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10</a:t>
            </a:r>
            <a:r>
              <a:rPr lang="en-US" sz="2400" baseline="30000" dirty="0"/>
              <a:t>th</a:t>
            </a:r>
            <a:r>
              <a:rPr lang="en-US" sz="2400" dirty="0"/>
              <a:t> Survey completed Sep 2018</a:t>
            </a:r>
          </a:p>
          <a:p>
            <a:pPr marL="742950" lvl="1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Major input into APNIC Board planning processes</a:t>
            </a:r>
          </a:p>
          <a:p>
            <a:pPr marL="285750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Independent, anonymous</a:t>
            </a:r>
          </a:p>
          <a:p>
            <a:pPr marL="742950" lvl="1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Currently conducted by Survey Matters, Australia</a:t>
            </a:r>
          </a:p>
          <a:p>
            <a:pPr marL="285750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Two major returns</a:t>
            </a:r>
          </a:p>
          <a:p>
            <a:pPr marL="742950" lvl="1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Performance survey</a:t>
            </a:r>
          </a:p>
          <a:p>
            <a:pPr marL="742950" lvl="1" indent="-285750">
              <a:spcAft>
                <a:spcPts val="600"/>
              </a:spcAft>
              <a:buFont typeface="Helvetica" pitchFamily="2" charset="0"/>
              <a:buChar char="•"/>
            </a:pPr>
            <a:r>
              <a:rPr lang="en-US" sz="2400" dirty="0"/>
              <a:t>Future priorities and expectations</a:t>
            </a:r>
          </a:p>
          <a:p>
            <a:pPr marL="0" indent="0">
              <a:buFont typeface="Arial" charset="0"/>
              <a:buNone/>
            </a:pPr>
            <a:endParaRPr lang="en-US" baseline="0" dirty="0"/>
          </a:p>
          <a:p>
            <a:pPr marL="0" indent="0">
              <a:buFont typeface="Arial" charset="0"/>
              <a:buNone/>
            </a:pPr>
            <a:r>
              <a:rPr lang="en-US" baseline="0" dirty="0"/>
              <a:t>We had 1200 responses. We provided the survey in 8 languages, and received non-English responded from 30%.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615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baseline="0" dirty="0"/>
              <a:t>Network security is a top challenge for 27% and that has increased.</a:t>
            </a:r>
          </a:p>
          <a:p>
            <a:pPr marL="0" indent="0">
              <a:buFont typeface="Arial" charset="0"/>
              <a:buNone/>
            </a:pPr>
            <a:r>
              <a:rPr lang="en-US" baseline="0" dirty="0"/>
              <a:t>Another is Scarcity of IPv4 addresses.</a:t>
            </a:r>
          </a:p>
          <a:p>
            <a:pPr marL="0" indent="0">
              <a:buFont typeface="Arial" charset="0"/>
              <a:buNone/>
            </a:pPr>
            <a:r>
              <a:rPr lang="en-US" baseline="0" dirty="0"/>
              <a:t>Finding the right skills.</a:t>
            </a:r>
          </a:p>
          <a:p>
            <a:pPr marL="0" indent="0">
              <a:buFont typeface="Arial" charset="0"/>
              <a:buNone/>
            </a:pPr>
            <a:endParaRPr lang="en-US" baseline="0" dirty="0"/>
          </a:p>
          <a:p>
            <a:pPr marL="0" indent="0">
              <a:buFont typeface="Arial" charset="0"/>
              <a:buNone/>
            </a:pPr>
            <a:r>
              <a:rPr lang="en-US" baseline="0" dirty="0"/>
              <a:t>So we can group by sub-regions, and also by the economic status (developed, </a:t>
            </a:r>
            <a:r>
              <a:rPr lang="en-US" baseline="0" dirty="0" err="1"/>
              <a:t>etc</a:t>
            </a:r>
            <a:r>
              <a:rPr lang="en-US" baseline="0" dirty="0"/>
              <a:t>); and we find actually the the most outstanding differences are in the latter dimension.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91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baseline="0" dirty="0"/>
              <a:t>Getting more specific, we asked 2 set of questions:</a:t>
            </a:r>
          </a:p>
          <a:p>
            <a:pPr marL="0" indent="0">
              <a:buFont typeface="Arial" charset="0"/>
              <a:buNone/>
            </a:pPr>
            <a:endParaRPr lang="en-US" baseline="0" dirty="0"/>
          </a:p>
          <a:p>
            <a:pPr marL="0" indent="0">
              <a:buFont typeface="Arial" charset="0"/>
              <a:buNone/>
            </a:pPr>
            <a:r>
              <a:rPr lang="en-US" baseline="0" dirty="0"/>
              <a:t>What are the main challenges in specific areas, </a:t>
            </a:r>
            <a:r>
              <a:rPr lang="en-US" baseline="0" dirty="0" err="1"/>
              <a:t>eg</a:t>
            </a:r>
            <a:r>
              <a:rPr lang="en-US" baseline="0" dirty="0"/>
              <a:t> Security and IPv4.</a:t>
            </a:r>
          </a:p>
          <a:p>
            <a:pPr marL="0" indent="0">
              <a:buFont typeface="Arial" charset="0"/>
              <a:buNone/>
            </a:pPr>
            <a:endParaRPr lang="en-US" baseline="0" dirty="0"/>
          </a:p>
          <a:p>
            <a:pPr marL="0" indent="0">
              <a:buFont typeface="Arial" charset="0"/>
              <a:buNone/>
            </a:pPr>
            <a:r>
              <a:rPr lang="en-US" baseline="0" dirty="0"/>
              <a:t>So we found out what those challenges are; and probably more important, what APNIC is expected to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84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38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636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0027"/>
            <a:ext cx="7772400" cy="1101725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59186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6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0027"/>
            <a:ext cx="7772400" cy="1101725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59186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9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Helvetica" pitchFamily="2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9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74282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6215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33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99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22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8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1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563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020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9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1200151"/>
            <a:ext cx="8352928" cy="16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95293" y="3003978"/>
            <a:ext cx="8353425" cy="16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610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200153"/>
            <a:ext cx="4100264" cy="34238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100264" cy="34238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541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151335"/>
            <a:ext cx="4101852" cy="47982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631156"/>
            <a:ext cx="4101852" cy="29928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103439" cy="47982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103439" cy="29928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15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8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72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4894010"/>
            <a:ext cx="3960440" cy="18843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113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644"/>
            <a:ext cx="9144000" cy="51450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126963"/>
            <a:ext cx="8352928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880" y="1200153"/>
            <a:ext cx="8352928" cy="34238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8464" y="4948014"/>
            <a:ext cx="288032" cy="1620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31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66" r:id="rId2"/>
    <p:sldLayoutId id="2147483652" r:id="rId3"/>
    <p:sldLayoutId id="2147483653" r:id="rId4"/>
    <p:sldLayoutId id="2147483654" r:id="rId5"/>
    <p:sldLayoutId id="2147483660" r:id="rId6"/>
    <p:sldLayoutId id="2147483705" r:id="rId7"/>
    <p:sldLayoutId id="2147483651" r:id="rId8"/>
    <p:sldLayoutId id="2147483655" r:id="rId9"/>
    <p:sldLayoutId id="2147483777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4FBB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1200"/>
        </a:spcBef>
        <a:buFont typeface="Helvetica" pitchFamily="2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69875" algn="l" defTabSz="914400" rtl="0" eaLnBrk="1" latinLnBrk="0" hangingPunct="1">
        <a:spcBef>
          <a:spcPts val="400"/>
        </a:spcBef>
        <a:buFont typeface="STIXGeneral-Regular" pitchFamily="2" charset="2"/>
        <a:buChar char="⎯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spcBef>
          <a:spcPts val="4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4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831095" y="4929420"/>
            <a:ext cx="3129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8B2A337-2C29-4402-A0A2-E290C184D5D3}" type="slidenum">
              <a:rPr lang="en-AU" sz="800" baseline="0" smtClean="0">
                <a:solidFill>
                  <a:schemeClr val="bg1">
                    <a:lumMod val="85000"/>
                  </a:schemeClr>
                </a:solidFill>
                <a:latin typeface="Arial"/>
              </a:rPr>
              <a:pPr algn="r"/>
              <a:t>‹#›</a:t>
            </a:fld>
            <a:endParaRPr lang="en-US" sz="800" baseline="0" dirty="0">
              <a:solidFill>
                <a:schemeClr val="bg1">
                  <a:lumMod val="8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92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60F6-4058-B747-AEAD-8CECB30801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APNIC Survey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DB8AE-E41D-4244-8C81-1B82AA20D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RIPE 77 – Amsterdam</a:t>
            </a:r>
          </a:p>
        </p:txBody>
      </p:sp>
    </p:spTree>
    <p:extLst>
      <p:ext uri="{BB962C8B-B14F-4D97-AF65-F5344CB8AC3E}">
        <p14:creationId xmlns:p14="http://schemas.microsoft.com/office/powerpoint/2010/main" val="92960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672"/>
            <a:ext cx="8352928" cy="857250"/>
          </a:xfrm>
        </p:spPr>
        <p:txBody>
          <a:bodyPr/>
          <a:lstStyle/>
          <a:p>
            <a:r>
              <a:rPr lang="en-AU" dirty="0"/>
              <a:t>APNIC Survey 2018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AED2421-8100-964F-9CAA-FD90ADC58067}"/>
              </a:ext>
            </a:extLst>
          </p:cNvPr>
          <p:cNvSpPr/>
          <p:nvPr/>
        </p:nvSpPr>
        <p:spPr>
          <a:xfrm>
            <a:off x="6640176" y="4580506"/>
            <a:ext cx="2449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www.apnic.net</a:t>
            </a:r>
            <a:r>
              <a:rPr lang="en-A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/survey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276A4-9BC0-8B4A-9760-3EC9E63395B2}"/>
              </a:ext>
            </a:extLst>
          </p:cNvPr>
          <p:cNvSpPr txBox="1"/>
          <p:nvPr/>
        </p:nvSpPr>
        <p:spPr>
          <a:xfrm>
            <a:off x="5134708" y="4255477"/>
            <a:ext cx="0" cy="0"/>
          </a:xfrm>
          <a:prstGeom prst="rect">
            <a:avLst/>
          </a:prstGeom>
          <a:noFill/>
          <a:ln w="76200" cmpd="sng">
            <a:noFill/>
            <a:miter lim="800000"/>
          </a:ln>
        </p:spPr>
        <p:txBody>
          <a:bodyPr wrap="none" rtlCol="0" anchor="ctr" anchorCtr="0">
            <a:normAutofit fontScale="25000" lnSpcReduction="20000"/>
          </a:bodyPr>
          <a:lstStyle/>
          <a:p>
            <a:pPr marL="285750" indent="-285750" algn="l">
              <a:buFont typeface="Helvetica" pitchFamily="2" charset="0"/>
              <a:buChar char="•"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E44615-4BD8-CB46-BD0D-EA98BAABCAC7}"/>
              </a:ext>
            </a:extLst>
          </p:cNvPr>
          <p:cNvGrpSpPr/>
          <p:nvPr/>
        </p:nvGrpSpPr>
        <p:grpSpPr>
          <a:xfrm>
            <a:off x="395536" y="937801"/>
            <a:ext cx="3446239" cy="1740423"/>
            <a:chOff x="395536" y="937801"/>
            <a:chExt cx="3446239" cy="1740423"/>
          </a:xfrm>
        </p:grpSpPr>
        <p:graphicFrame>
          <p:nvGraphicFramePr>
            <p:cNvPr id="21" name="Chart 20">
              <a:extLst>
                <a:ext uri="{FF2B5EF4-FFF2-40B4-BE49-F238E27FC236}">
                  <a16:creationId xmlns:a16="http://schemas.microsoft.com/office/drawing/2014/main" id="{509D2AA8-491A-9346-876A-6AB7E66BBD3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50674981"/>
                </p:ext>
              </p:extLst>
            </p:nvPr>
          </p:nvGraphicFramePr>
          <p:xfrm>
            <a:off x="395536" y="1262921"/>
            <a:ext cx="3446239" cy="14153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C7A0111-3C55-EE44-832C-1835BC653468}"/>
                </a:ext>
              </a:extLst>
            </p:cNvPr>
            <p:cNvSpPr txBox="1"/>
            <p:nvPr/>
          </p:nvSpPr>
          <p:spPr>
            <a:xfrm>
              <a:off x="395536" y="937801"/>
              <a:ext cx="1899920" cy="325120"/>
            </a:xfrm>
            <a:prstGeom prst="rect">
              <a:avLst/>
            </a:prstGeom>
            <a:noFill/>
            <a:ln w="76200" cmpd="sng">
              <a:noFill/>
              <a:miter lim="800000"/>
            </a:ln>
          </p:spPr>
          <p:txBody>
            <a:bodyPr wrap="none" rtlCol="0" anchor="ctr" anchorCtr="0">
              <a:normAutofit lnSpcReduction="10000"/>
            </a:bodyPr>
            <a:lstStyle/>
            <a:p>
              <a:pPr algn="l"/>
              <a:r>
                <a:rPr lang="en-US" sz="1600" dirty="0"/>
                <a:t>Quality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49EDDA-2FBC-8448-891A-42E6D70116ED}"/>
              </a:ext>
            </a:extLst>
          </p:cNvPr>
          <p:cNvGrpSpPr/>
          <p:nvPr/>
        </p:nvGrpSpPr>
        <p:grpSpPr>
          <a:xfrm>
            <a:off x="395536" y="2762447"/>
            <a:ext cx="3445330" cy="1675222"/>
            <a:chOff x="395536" y="2762447"/>
            <a:chExt cx="3445330" cy="1675222"/>
          </a:xfrm>
        </p:grpSpPr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18AD1D52-DAFA-C44E-A356-E277B5F455C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51313192"/>
                </p:ext>
              </p:extLst>
            </p:nvPr>
          </p:nvGraphicFramePr>
          <p:xfrm>
            <a:off x="395536" y="3087567"/>
            <a:ext cx="3445330" cy="13501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856D97-EE83-1D43-B167-34831381FE8A}"/>
                </a:ext>
              </a:extLst>
            </p:cNvPr>
            <p:cNvSpPr txBox="1"/>
            <p:nvPr/>
          </p:nvSpPr>
          <p:spPr>
            <a:xfrm>
              <a:off x="395536" y="2762447"/>
              <a:ext cx="1899920" cy="325120"/>
            </a:xfrm>
            <a:prstGeom prst="rect">
              <a:avLst/>
            </a:prstGeom>
            <a:noFill/>
            <a:ln w="76200" cmpd="sng">
              <a:noFill/>
              <a:miter lim="800000"/>
            </a:ln>
          </p:spPr>
          <p:txBody>
            <a:bodyPr wrap="none" rtlCol="0" anchor="ctr" anchorCtr="0">
              <a:normAutofit lnSpcReduction="10000"/>
            </a:bodyPr>
            <a:lstStyle/>
            <a:p>
              <a:pPr algn="l"/>
              <a:r>
                <a:rPr lang="en-US" sz="1600" dirty="0"/>
                <a:t>Value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65A1F82-CBF4-8649-AE1A-825CAF78D0FB}"/>
              </a:ext>
            </a:extLst>
          </p:cNvPr>
          <p:cNvGrpSpPr/>
          <p:nvPr/>
        </p:nvGrpSpPr>
        <p:grpSpPr>
          <a:xfrm>
            <a:off x="4732609" y="987840"/>
            <a:ext cx="3826175" cy="1740423"/>
            <a:chOff x="4732609" y="987840"/>
            <a:chExt cx="3826175" cy="1740423"/>
          </a:xfrm>
        </p:grpSpPr>
        <p:graphicFrame>
          <p:nvGraphicFramePr>
            <p:cNvPr id="43" name="Chart 42">
              <a:extLst>
                <a:ext uri="{FF2B5EF4-FFF2-40B4-BE49-F238E27FC236}">
                  <a16:creationId xmlns:a16="http://schemas.microsoft.com/office/drawing/2014/main" id="{2B4F0A32-5AA7-8545-99A1-342C56DD5DA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85122046"/>
                </p:ext>
              </p:extLst>
            </p:nvPr>
          </p:nvGraphicFramePr>
          <p:xfrm>
            <a:off x="4732609" y="1312960"/>
            <a:ext cx="3826175" cy="14153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41FC698-D909-7442-8835-7853F6579C65}"/>
                </a:ext>
              </a:extLst>
            </p:cNvPr>
            <p:cNvSpPr txBox="1"/>
            <p:nvPr/>
          </p:nvSpPr>
          <p:spPr>
            <a:xfrm>
              <a:off x="4732609" y="987840"/>
              <a:ext cx="1899920" cy="325120"/>
            </a:xfrm>
            <a:prstGeom prst="rect">
              <a:avLst/>
            </a:prstGeom>
            <a:noFill/>
            <a:ln w="76200" cmpd="sng">
              <a:noFill/>
              <a:miter lim="800000"/>
            </a:ln>
          </p:spPr>
          <p:txBody>
            <a:bodyPr wrap="none" rtlCol="0" anchor="ctr" anchorCtr="0">
              <a:normAutofit lnSpcReduction="10000"/>
            </a:bodyPr>
            <a:lstStyle/>
            <a:p>
              <a:pPr algn="l"/>
              <a:r>
                <a:rPr lang="en-US" sz="1600" dirty="0"/>
                <a:t>Promotion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F4C6959-CC92-4446-8A9E-BBE26BAEA60D}"/>
              </a:ext>
            </a:extLst>
          </p:cNvPr>
          <p:cNvGrpSpPr/>
          <p:nvPr/>
        </p:nvGrpSpPr>
        <p:grpSpPr>
          <a:xfrm>
            <a:off x="4732609" y="2762447"/>
            <a:ext cx="3826175" cy="1604889"/>
            <a:chOff x="4732609" y="2762447"/>
            <a:chExt cx="3826175" cy="1604889"/>
          </a:xfrm>
        </p:grpSpPr>
        <p:graphicFrame>
          <p:nvGraphicFramePr>
            <p:cNvPr id="46" name="Content Placeholder 7">
              <a:extLst>
                <a:ext uri="{FF2B5EF4-FFF2-40B4-BE49-F238E27FC236}">
                  <a16:creationId xmlns:a16="http://schemas.microsoft.com/office/drawing/2014/main" id="{5438E157-5479-C144-8C3A-E94B1DB2C12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61693259"/>
                </p:ext>
              </p:extLst>
            </p:nvPr>
          </p:nvGraphicFramePr>
          <p:xfrm>
            <a:off x="4732609" y="3087567"/>
            <a:ext cx="3826175" cy="12797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9562ECF-E5F5-3A4E-9E37-2D288806F210}"/>
                </a:ext>
              </a:extLst>
            </p:cNvPr>
            <p:cNvSpPr txBox="1"/>
            <p:nvPr/>
          </p:nvSpPr>
          <p:spPr>
            <a:xfrm>
              <a:off x="4732609" y="2762447"/>
              <a:ext cx="1899920" cy="325120"/>
            </a:xfrm>
            <a:prstGeom prst="rect">
              <a:avLst/>
            </a:prstGeom>
            <a:noFill/>
            <a:ln w="76200" cmpd="sng">
              <a:noFill/>
              <a:miter lim="800000"/>
            </a:ln>
          </p:spPr>
          <p:txBody>
            <a:bodyPr wrap="none" rtlCol="0" anchor="ctr" anchorCtr="0">
              <a:normAutofit lnSpcReduction="10000"/>
            </a:bodyPr>
            <a:lstStyle/>
            <a:p>
              <a:pPr algn="l"/>
              <a:r>
                <a:rPr lang="en-US" sz="1600" dirty="0"/>
                <a:t>Transparency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7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672"/>
            <a:ext cx="8352928" cy="857250"/>
          </a:xfrm>
        </p:spPr>
        <p:txBody>
          <a:bodyPr/>
          <a:lstStyle/>
          <a:p>
            <a:r>
              <a:rPr lang="en-AU" dirty="0"/>
              <a:t>Operational Challenges</a:t>
            </a:r>
          </a:p>
        </p:txBody>
      </p:sp>
      <p:sp>
        <p:nvSpPr>
          <p:cNvPr id="41" name="Content Placeholder 4">
            <a:extLst>
              <a:ext uri="{FF2B5EF4-FFF2-40B4-BE49-F238E27FC236}">
                <a16:creationId xmlns:a16="http://schemas.microsoft.com/office/drawing/2014/main" id="{9AC826B4-4B85-AF41-8C36-2BBE42193F13}"/>
              </a:ext>
            </a:extLst>
          </p:cNvPr>
          <p:cNvSpPr txBox="1">
            <a:spLocks/>
          </p:cNvSpPr>
          <p:nvPr/>
        </p:nvSpPr>
        <p:spPr bwMode="auto">
          <a:xfrm>
            <a:off x="6427511" y="1982625"/>
            <a:ext cx="2562498" cy="11157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algn="just" defTabSz="1319213" rtl="0" eaLnBrk="0" fontAlgn="base" hangingPunct="0">
              <a:spcBef>
                <a:spcPts val="1150"/>
              </a:spcBef>
              <a:spcAft>
                <a:spcPct val="0"/>
              </a:spcAft>
              <a:buFont typeface="Arial" panose="020B0604020202020204" pitchFamily="34" charset="0"/>
              <a:defRPr sz="2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12763" indent="-255588" algn="just" defTabSz="1319213" rtl="0" eaLnBrk="0" fontAlgn="base" hangingPunct="0">
              <a:spcBef>
                <a:spcPts val="863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3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781050" indent="-266700" algn="just" defTabSz="1319213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2309813" indent="-328613" algn="l" defTabSz="1319213" rtl="0" eaLnBrk="0" fontAlgn="base" hangingPunct="0">
              <a:lnSpc>
                <a:spcPct val="90000"/>
              </a:lnSpc>
              <a:spcBef>
                <a:spcPts val="7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970213" indent="-328613" algn="l" defTabSz="1319213" rtl="0" eaLnBrk="0" fontAlgn="base" hangingPunct="0">
              <a:lnSpc>
                <a:spcPct val="90000"/>
              </a:lnSpc>
              <a:spcBef>
                <a:spcPts val="7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3631937" indent="-330177" algn="l" defTabSz="1320704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287" indent="-330177" algn="l" defTabSz="1320704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641" indent="-330177" algn="l" defTabSz="1320704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2992" indent="-330177" algn="l" defTabSz="1320704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90528" eaLnBrk="1" fontAlgn="auto" hangingPunct="1">
              <a:lnSpc>
                <a:spcPct val="110000"/>
              </a:lnSpc>
              <a:spcBef>
                <a:spcPts val="867"/>
              </a:spcBef>
              <a:spcAft>
                <a:spcPts val="0"/>
              </a:spcAft>
              <a:buClr>
                <a:srgbClr val="E82E2C"/>
              </a:buClr>
              <a:defRPr/>
            </a:pPr>
            <a:r>
              <a:rPr lang="en-AU" sz="1350" dirty="0">
                <a:solidFill>
                  <a:srgbClr val="1F4E8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Consistent with focus group feedback, network security is the </a:t>
            </a:r>
            <a:r>
              <a:rPr lang="en-AU" sz="1350" b="1" dirty="0">
                <a:solidFill>
                  <a:srgbClr val="1F4E8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number one </a:t>
            </a:r>
            <a:r>
              <a:rPr lang="en-AU" sz="1350" dirty="0">
                <a:solidFill>
                  <a:srgbClr val="1F4E8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challenge facing the community in 2018</a:t>
            </a:r>
          </a:p>
          <a:p>
            <a:pPr marL="135000" indent="-135000" algn="r" defTabSz="99052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450"/>
              </a:spcAft>
              <a:buClr>
                <a:srgbClr val="E82E2C"/>
              </a:buClr>
              <a:buFont typeface="Arial" panose="020B0604020202020204" pitchFamily="34" charset="0"/>
              <a:buChar char="•"/>
              <a:defRPr/>
            </a:pPr>
            <a:endParaRPr lang="en-AU" sz="1350" dirty="0">
              <a:solidFill>
                <a:srgbClr val="1F4E8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id="{10B9F0AE-23BE-0343-884B-FB4C37262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00" y="881072"/>
            <a:ext cx="80343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AU" altLang="en-US" sz="1600" b="1" dirty="0">
                <a:solidFill>
                  <a:srgbClr val="404040"/>
                </a:solidFill>
              </a:rPr>
              <a:t>Q9. Thinking about your Internet-related services, products or activities, what are the MAIN operational challenges facing your organisation?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0C584886-E054-FC49-8AED-F312F5121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10931"/>
              </p:ext>
            </p:extLst>
          </p:nvPr>
        </p:nvGraphicFramePr>
        <p:xfrm>
          <a:off x="3952034" y="3322257"/>
          <a:ext cx="5037975" cy="1562100"/>
        </p:xfrm>
        <a:graphic>
          <a:graphicData uri="http://schemas.openxmlformats.org/drawingml/2006/table">
            <a:tbl>
              <a:tblPr firstRow="1" bandRow="1"/>
              <a:tblGrid>
                <a:gridCol w="2305357">
                  <a:extLst>
                    <a:ext uri="{9D8B030D-6E8A-4147-A177-3AD203B41FA5}">
                      <a16:colId xmlns:a16="http://schemas.microsoft.com/office/drawing/2014/main" val="3295517637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2113751185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522882109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3618866498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1882297228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2014574693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3156359916"/>
                    </a:ext>
                  </a:extLst>
                </a:gridCol>
                <a:gridCol w="390374">
                  <a:extLst>
                    <a:ext uri="{9D8B030D-6E8A-4147-A177-3AD203B41FA5}">
                      <a16:colId xmlns:a16="http://schemas.microsoft.com/office/drawing/2014/main" val="4123733973"/>
                    </a:ext>
                  </a:extLst>
                </a:gridCol>
              </a:tblGrid>
              <a:tr h="148772">
                <a:tc>
                  <a:txBody>
                    <a:bodyPr/>
                    <a:lstStyle/>
                    <a:p>
                      <a:pPr algn="l" fontAlgn="b"/>
                      <a:r>
                        <a:rPr lang="en-A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East Asia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Oceania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 Asia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South Asia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LDEs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E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Developing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EA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Developed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E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20920"/>
                  </a:ext>
                </a:extLst>
              </a:tr>
              <a:tr h="99181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Network security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28%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77469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Scarcity of IPv4 addresses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11%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262269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Cost of network operations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77442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Hiring and / or keeping skilled employees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78928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Deployment of IPv6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16%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249259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Management of bandwidth and network capacity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7%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8%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6190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Keeping up with the pace of technology changes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7%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9%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36082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Regulatory requirements involving the Internet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6%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5%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81851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Benchmarking and understanding best practice in network operations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716442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Access to reliable and credible Internet industry data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3%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4%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2%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46849"/>
                  </a:ext>
                </a:extLst>
              </a:tr>
              <a:tr h="95367">
                <a:tc>
                  <a:txBody>
                    <a:bodyPr/>
                    <a:lstStyle/>
                    <a:p>
                      <a:pPr algn="l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Other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5715" marR="5715" marT="5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0%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U" sz="7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 Light" panose="020F0302020204030204" pitchFamily="34" charset="0"/>
                        </a:rPr>
                        <a:t>1%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12598"/>
                  </a:ext>
                </a:extLst>
              </a:tr>
            </a:tbl>
          </a:graphicData>
        </a:graphic>
      </p:graphicFrame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EA8D93E6-6D7A-2344-976F-7F84A10820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410046"/>
              </p:ext>
            </p:extLst>
          </p:nvPr>
        </p:nvGraphicFramePr>
        <p:xfrm>
          <a:off x="-221651" y="1550854"/>
          <a:ext cx="6960870" cy="2049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34B2F93-0C6E-684E-91D8-669F465FA63E}"/>
              </a:ext>
            </a:extLst>
          </p:cNvPr>
          <p:cNvSpPr/>
          <p:nvPr/>
        </p:nvSpPr>
        <p:spPr>
          <a:xfrm>
            <a:off x="532436" y="1493341"/>
            <a:ext cx="6319778" cy="6756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672"/>
            <a:ext cx="8352928" cy="857250"/>
          </a:xfrm>
        </p:spPr>
        <p:txBody>
          <a:bodyPr/>
          <a:lstStyle/>
          <a:p>
            <a:r>
              <a:rPr lang="en-AU" dirty="0"/>
              <a:t>Challenges and Responses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D0B0F13-C2AC-4F48-8ED0-0390E760949B}"/>
              </a:ext>
            </a:extLst>
          </p:cNvPr>
          <p:cNvGrpSpPr/>
          <p:nvPr/>
        </p:nvGrpSpPr>
        <p:grpSpPr>
          <a:xfrm>
            <a:off x="4863616" y="853578"/>
            <a:ext cx="4041852" cy="1740618"/>
            <a:chOff x="163698" y="3138033"/>
            <a:chExt cx="4041852" cy="1740618"/>
          </a:xfrm>
        </p:grpSpPr>
        <p:graphicFrame>
          <p:nvGraphicFramePr>
            <p:cNvPr id="44" name="Chart 43">
              <a:extLst>
                <a:ext uri="{FF2B5EF4-FFF2-40B4-BE49-F238E27FC236}">
                  <a16:creationId xmlns:a16="http://schemas.microsoft.com/office/drawing/2014/main" id="{0672D4C8-1C38-FA4A-82E4-926BFCB9B48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61680680"/>
                </p:ext>
              </p:extLst>
            </p:nvPr>
          </p:nvGraphicFramePr>
          <p:xfrm>
            <a:off x="395536" y="3453120"/>
            <a:ext cx="3810014" cy="14255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11AFF7F0-B130-D642-A900-70AFFEFDBC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98" y="3138033"/>
              <a:ext cx="4041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altLang="en-US" b="1" i="1" kern="0" dirty="0">
                  <a:solidFill>
                    <a:srgbClr val="404040"/>
                  </a:solidFill>
                </a:rPr>
                <a:t>IPv4 scarcity: MAIN challenges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AC2E4CD-AF29-EE43-ACCF-98411612F2D1}"/>
              </a:ext>
            </a:extLst>
          </p:cNvPr>
          <p:cNvGrpSpPr/>
          <p:nvPr/>
        </p:nvGrpSpPr>
        <p:grpSpPr>
          <a:xfrm>
            <a:off x="4863616" y="2874172"/>
            <a:ext cx="4781316" cy="1679173"/>
            <a:chOff x="4342350" y="3138033"/>
            <a:chExt cx="4781316" cy="1679173"/>
          </a:xfrm>
        </p:grpSpPr>
        <p:sp>
          <p:nvSpPr>
            <p:cNvPr id="46" name="TextBox 12">
              <a:extLst>
                <a:ext uri="{FF2B5EF4-FFF2-40B4-BE49-F238E27FC236}">
                  <a16:creationId xmlns:a16="http://schemas.microsoft.com/office/drawing/2014/main" id="{B84153FC-CBAD-E34F-B9B3-6CF508A7A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2350" y="3138033"/>
              <a:ext cx="47813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r>
                <a:rPr lang="en-AU" altLang="en-US" b="1" i="1" kern="0" dirty="0">
                  <a:solidFill>
                    <a:srgbClr val="404040"/>
                  </a:solidFill>
                </a:rPr>
                <a:t>IPv4 scarcity: what should </a:t>
              </a:r>
              <a:r>
                <a:rPr lang="en-AU" altLang="en-US" b="1" i="1" dirty="0">
                  <a:solidFill>
                    <a:srgbClr val="404040"/>
                  </a:solidFill>
                </a:rPr>
                <a:t>APNIC should do?</a:t>
              </a:r>
            </a:p>
          </p:txBody>
        </p:sp>
        <p:graphicFrame>
          <p:nvGraphicFramePr>
            <p:cNvPr id="47" name="Chart 46">
              <a:extLst>
                <a:ext uri="{FF2B5EF4-FFF2-40B4-BE49-F238E27FC236}">
                  <a16:creationId xmlns:a16="http://schemas.microsoft.com/office/drawing/2014/main" id="{DC625D09-E307-4245-98C6-3C8C625C3CC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1774531"/>
                </p:ext>
              </p:extLst>
            </p:nvPr>
          </p:nvGraphicFramePr>
          <p:xfrm>
            <a:off x="4574188" y="3470873"/>
            <a:ext cx="4412678" cy="1346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F234390-4801-5E42-9D0A-E51D7AF13484}"/>
              </a:ext>
            </a:extLst>
          </p:cNvPr>
          <p:cNvGrpSpPr/>
          <p:nvPr/>
        </p:nvGrpSpPr>
        <p:grpSpPr>
          <a:xfrm>
            <a:off x="302595" y="853578"/>
            <a:ext cx="4280980" cy="2353434"/>
            <a:chOff x="163699" y="812279"/>
            <a:chExt cx="4280980" cy="2353434"/>
          </a:xfrm>
        </p:grpSpPr>
        <p:graphicFrame>
          <p:nvGraphicFramePr>
            <p:cNvPr id="41" name="Chart 40">
              <a:extLst>
                <a:ext uri="{FF2B5EF4-FFF2-40B4-BE49-F238E27FC236}">
                  <a16:creationId xmlns:a16="http://schemas.microsoft.com/office/drawing/2014/main" id="{28D13EC4-FDF3-144D-9025-34BDA5200EF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17282227"/>
                </p:ext>
              </p:extLst>
            </p:nvPr>
          </p:nvGraphicFramePr>
          <p:xfrm>
            <a:off x="240059" y="1043460"/>
            <a:ext cx="4204620" cy="2122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3406324E-44B9-634E-9748-2F69D14FA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99" y="812279"/>
              <a:ext cx="4041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/>
              <a:r>
                <a:rPr lang="en-AU" altLang="en-US" b="1" i="1" dirty="0">
                  <a:solidFill>
                    <a:srgbClr val="404040"/>
                  </a:solidFill>
                </a:rPr>
                <a:t>Security: MAIN challenges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A2FABF3-35CB-214A-80FF-F501EE2CBA16}"/>
                </a:ext>
              </a:extLst>
            </p:cNvPr>
            <p:cNvSpPr/>
            <p:nvPr/>
          </p:nvSpPr>
          <p:spPr>
            <a:xfrm>
              <a:off x="1713053" y="2650603"/>
              <a:ext cx="1180618" cy="48743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659095D-EF49-B646-BE81-7A462F0D146F}"/>
              </a:ext>
            </a:extLst>
          </p:cNvPr>
          <p:cNvGrpSpPr/>
          <p:nvPr/>
        </p:nvGrpSpPr>
        <p:grpSpPr>
          <a:xfrm>
            <a:off x="302593" y="2890310"/>
            <a:ext cx="4662946" cy="1663035"/>
            <a:chOff x="4265988" y="829433"/>
            <a:chExt cx="4662946" cy="1663035"/>
          </a:xfrm>
        </p:grpSpPr>
        <p:graphicFrame>
          <p:nvGraphicFramePr>
            <p:cNvPr id="43" name="Chart 42">
              <a:extLst>
                <a:ext uri="{FF2B5EF4-FFF2-40B4-BE49-F238E27FC236}">
                  <a16:creationId xmlns:a16="http://schemas.microsoft.com/office/drawing/2014/main" id="{4729B398-9509-D949-AF8F-993B5303B4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77663109"/>
                </p:ext>
              </p:extLst>
            </p:nvPr>
          </p:nvGraphicFramePr>
          <p:xfrm>
            <a:off x="4342349" y="1117439"/>
            <a:ext cx="4586585" cy="13750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10D17629-9E65-9D4C-B791-A279E82CF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988" y="829433"/>
              <a:ext cx="44083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eaLnBrk="1" hangingPunct="1"/>
              <a:r>
                <a:rPr lang="en-AU" altLang="en-US" b="1" i="1" dirty="0">
                  <a:solidFill>
                    <a:srgbClr val="404040"/>
                  </a:solidFill>
                </a:rPr>
                <a:t>Security: How can APNIC help?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2A9E53C-AAB6-6746-998E-76C0FB14C771}"/>
              </a:ext>
            </a:extLst>
          </p:cNvPr>
          <p:cNvSpPr/>
          <p:nvPr/>
        </p:nvSpPr>
        <p:spPr>
          <a:xfrm>
            <a:off x="567159" y="1141584"/>
            <a:ext cx="3877519" cy="6756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780C282-6E6A-7E47-9E6F-54516931EC2A}"/>
              </a:ext>
            </a:extLst>
          </p:cNvPr>
          <p:cNvSpPr/>
          <p:nvPr/>
        </p:nvSpPr>
        <p:spPr>
          <a:xfrm>
            <a:off x="567159" y="3173261"/>
            <a:ext cx="3877519" cy="6756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9D72DCC-A254-C945-AC58-E73F756F7B5C}"/>
              </a:ext>
            </a:extLst>
          </p:cNvPr>
          <p:cNvSpPr/>
          <p:nvPr/>
        </p:nvSpPr>
        <p:spPr>
          <a:xfrm>
            <a:off x="5061701" y="1170678"/>
            <a:ext cx="3877519" cy="6756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CBED7EB-1BB9-0242-AD59-76716B8548E6}"/>
              </a:ext>
            </a:extLst>
          </p:cNvPr>
          <p:cNvSpPr/>
          <p:nvPr/>
        </p:nvSpPr>
        <p:spPr>
          <a:xfrm>
            <a:off x="5061700" y="3173260"/>
            <a:ext cx="3877519" cy="6756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pPr/>
              <a:t>5</a:t>
            </a:fld>
            <a:endParaRPr lang="en-AU"/>
          </a:p>
        </p:txBody>
      </p:sp>
      <p:grpSp>
        <p:nvGrpSpPr>
          <p:cNvPr id="6" name="Group 5"/>
          <p:cNvGrpSpPr/>
          <p:nvPr/>
        </p:nvGrpSpPr>
        <p:grpSpPr>
          <a:xfrm>
            <a:off x="763780" y="1311037"/>
            <a:ext cx="2992659" cy="2807588"/>
            <a:chOff x="763780" y="1311037"/>
            <a:chExt cx="2992659" cy="2807588"/>
          </a:xfrm>
        </p:grpSpPr>
        <p:pic>
          <p:nvPicPr>
            <p:cNvPr id="46" name="Picture 45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113" r="20762"/>
            <a:stretch/>
          </p:blipFill>
          <p:spPr bwMode="auto">
            <a:xfrm>
              <a:off x="2978254" y="3352767"/>
              <a:ext cx="764283" cy="73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46" descr="Modern_Social_Media_buttons_icons_metro_Ctrl-Alt-Design_001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97967" y="1347041"/>
              <a:ext cx="723714" cy="720080"/>
            </a:xfrm>
            <a:prstGeom prst="rect">
              <a:avLst/>
            </a:prstGeom>
          </p:spPr>
        </p:pic>
        <p:pic>
          <p:nvPicPr>
            <p:cNvPr id="48" name="Picture 47" descr="Modern_Social_Media_buttons_icons_metro_Ctrl-Alt-Design_001.jpg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00355" y="1343461"/>
              <a:ext cx="720080" cy="727241"/>
            </a:xfrm>
            <a:prstGeom prst="rect">
              <a:avLst/>
            </a:prstGeom>
          </p:spPr>
        </p:pic>
        <p:pic>
          <p:nvPicPr>
            <p:cNvPr id="49" name="Picture 48" descr="Weibo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77707" y="3348140"/>
              <a:ext cx="936104" cy="748883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780" y="3326537"/>
              <a:ext cx="792088" cy="792088"/>
            </a:xfrm>
            <a:prstGeom prst="rect">
              <a:avLst/>
            </a:prstGeom>
          </p:spPr>
        </p:pic>
        <p:pic>
          <p:nvPicPr>
            <p:cNvPr id="51" name="Picture 50" descr="Flat-Social-media-Icons-01.png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5293" y="2345460"/>
              <a:ext cx="769062" cy="778227"/>
            </a:xfrm>
            <a:prstGeom prst="rect">
              <a:avLst/>
            </a:prstGeom>
          </p:spPr>
        </p:pic>
        <p:pic>
          <p:nvPicPr>
            <p:cNvPr id="52" name="Picture 51" descr="slideshare-icon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9715" y="1311037"/>
              <a:ext cx="792088" cy="792088"/>
            </a:xfrm>
            <a:prstGeom prst="rect">
              <a:avLst/>
            </a:prstGeom>
          </p:spPr>
        </p:pic>
        <p:pic>
          <p:nvPicPr>
            <p:cNvPr id="53" name="Picture 52" descr="Modern_Social_Media_buttons_icons_metro_Ctrl-Alt-Design_001.jpg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64351" y="2334936"/>
              <a:ext cx="792088" cy="799275"/>
            </a:xfrm>
            <a:prstGeom prst="rect">
              <a:avLst/>
            </a:prstGeom>
          </p:spPr>
        </p:pic>
        <p:pic>
          <p:nvPicPr>
            <p:cNvPr id="54" name="Picture 53" descr="logo-square.jp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9715" y="2338529"/>
              <a:ext cx="792088" cy="792088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4714127" y="1311037"/>
            <a:ext cx="3898614" cy="3145216"/>
            <a:chOff x="419768" y="2024445"/>
            <a:chExt cx="6055106" cy="2924702"/>
          </a:xfrm>
        </p:grpSpPr>
        <p:grpSp>
          <p:nvGrpSpPr>
            <p:cNvPr id="20" name="Group 19"/>
            <p:cNvGrpSpPr/>
            <p:nvPr/>
          </p:nvGrpSpPr>
          <p:grpSpPr>
            <a:xfrm>
              <a:off x="419768" y="2024445"/>
              <a:ext cx="6055106" cy="2924702"/>
              <a:chOff x="419768" y="2024445"/>
              <a:chExt cx="6055106" cy="2924702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34871" y="2024445"/>
                <a:ext cx="340003" cy="2924702"/>
                <a:chOff x="8026082" y="1813647"/>
                <a:chExt cx="440923" cy="1410391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8026082" y="1813647"/>
                  <a:ext cx="440920" cy="0"/>
                </a:xfrm>
                <a:prstGeom prst="line">
                  <a:avLst/>
                </a:prstGeom>
                <a:ln w="76200" cap="sq" cmpd="sng">
                  <a:solidFill>
                    <a:srgbClr val="1E57B5"/>
                  </a:solidFill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8467005" y="1813647"/>
                  <a:ext cx="0" cy="1400644"/>
                </a:xfrm>
                <a:prstGeom prst="line">
                  <a:avLst/>
                </a:prstGeom>
                <a:ln w="76200" cap="sq" cmpd="sng">
                  <a:solidFill>
                    <a:srgbClr val="1E57B5"/>
                  </a:solidFill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8026082" y="3224038"/>
                  <a:ext cx="440920" cy="0"/>
                </a:xfrm>
                <a:prstGeom prst="line">
                  <a:avLst/>
                </a:prstGeom>
                <a:ln w="76200" cap="sq" cmpd="sng">
                  <a:solidFill>
                    <a:srgbClr val="1E57B5"/>
                  </a:solidFill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 flipH="1">
                <a:off x="419768" y="2024445"/>
                <a:ext cx="340005" cy="2924702"/>
                <a:chOff x="8026082" y="1813647"/>
                <a:chExt cx="440925" cy="1410391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8026082" y="1813647"/>
                  <a:ext cx="440920" cy="0"/>
                </a:xfrm>
                <a:prstGeom prst="line">
                  <a:avLst/>
                </a:prstGeom>
                <a:ln w="76200" cap="sq" cmpd="sng">
                  <a:solidFill>
                    <a:srgbClr val="1E57B5"/>
                  </a:solidFill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8467007" y="1813647"/>
                  <a:ext cx="0" cy="1400644"/>
                </a:xfrm>
                <a:prstGeom prst="line">
                  <a:avLst/>
                </a:prstGeom>
                <a:ln w="76200" cap="sq" cmpd="sng">
                  <a:solidFill>
                    <a:srgbClr val="1E57B5"/>
                  </a:solidFill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8026082" y="3224038"/>
                  <a:ext cx="440920" cy="0"/>
                </a:xfrm>
                <a:prstGeom prst="line">
                  <a:avLst/>
                </a:prstGeom>
                <a:ln w="76200" cap="sq" cmpd="sng">
                  <a:solidFill>
                    <a:srgbClr val="1E57B5"/>
                  </a:solidFill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" name="TextBox 22"/>
            <p:cNvSpPr txBox="1"/>
            <p:nvPr/>
          </p:nvSpPr>
          <p:spPr>
            <a:xfrm>
              <a:off x="758628" y="2024445"/>
              <a:ext cx="5376249" cy="2904488"/>
            </a:xfrm>
            <a:prstGeom prst="rect">
              <a:avLst/>
            </a:prstGeom>
            <a:noFill/>
            <a:ln w="76200" cmpd="sng">
              <a:noFill/>
              <a:miter lim="800000"/>
            </a:ln>
          </p:spPr>
          <p:txBody>
            <a:bodyPr wrap="square" rtlCol="0" anchor="ctr" anchorCtr="0">
              <a:norm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err="1"/>
                <a:t>apnic.net</a:t>
              </a:r>
              <a:endParaRPr lang="en-US" sz="2400" dirty="0"/>
            </a:p>
            <a:p>
              <a:pPr algn="ctr">
                <a:spcAft>
                  <a:spcPts val="600"/>
                </a:spcAft>
              </a:pPr>
              <a:r>
                <a:rPr lang="en-US" sz="2400" dirty="0" err="1"/>
                <a:t>apnic.blog</a:t>
              </a:r>
              <a:endParaRPr lang="en-US" sz="2400" dirty="0"/>
            </a:p>
            <a:p>
              <a:pPr algn="ctr">
                <a:spcAft>
                  <a:spcPts val="600"/>
                </a:spcAft>
              </a:pPr>
              <a:r>
                <a:rPr lang="en-US" sz="2400" dirty="0" err="1"/>
                <a:t>apnic.academy</a:t>
              </a:r>
              <a:endParaRPr lang="en-US" sz="2400" dirty="0"/>
            </a:p>
            <a:p>
              <a:pPr algn="ctr">
                <a:spcAft>
                  <a:spcPts val="600"/>
                </a:spcAft>
              </a:pPr>
              <a:endParaRPr lang="en-US" sz="2400" dirty="0"/>
            </a:p>
            <a:p>
              <a:pPr algn="ctr">
                <a:spcAft>
                  <a:spcPts val="600"/>
                </a:spcAft>
              </a:pPr>
              <a:r>
                <a:rPr lang="en-US" sz="2400" dirty="0" err="1"/>
                <a:t>apnic.foundation</a:t>
              </a:r>
              <a:endParaRPr lang="en-US" sz="2400" dirty="0"/>
            </a:p>
            <a:p>
              <a:pPr algn="ctr">
                <a:spcAft>
                  <a:spcPts val="600"/>
                </a:spcAft>
              </a:pPr>
              <a:endParaRPr lang="en-US" sz="2400" u="sng" dirty="0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3F0F768-CC62-2A40-A929-AAB4A220F72D}"/>
              </a:ext>
            </a:extLst>
          </p:cNvPr>
          <p:cNvSpPr/>
          <p:nvPr/>
        </p:nvSpPr>
        <p:spPr>
          <a:xfrm>
            <a:off x="1358336" y="4368702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err="1"/>
              <a:t>apnic.net</a:t>
            </a:r>
            <a:r>
              <a:rPr lang="en-US" dirty="0"/>
              <a:t>/social</a:t>
            </a:r>
          </a:p>
        </p:txBody>
      </p:sp>
    </p:spTree>
    <p:extLst>
      <p:ext uri="{BB962C8B-B14F-4D97-AF65-F5344CB8AC3E}">
        <p14:creationId xmlns:p14="http://schemas.microsoft.com/office/powerpoint/2010/main" val="337227375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blu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0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76200" cmpd="sng">
          <a:noFill/>
          <a:miter lim="800000"/>
        </a:ln>
      </a:spPr>
      <a:bodyPr wrap="square" rtlCol="0" anchor="ctr" anchorCtr="0">
        <a:normAutofit/>
      </a:bodyPr>
      <a:lstStyle>
        <a:defPPr marL="285750" indent="-285750" algn="l">
          <a:buFont typeface="Helvetica" pitchFamily="2" charset="0"/>
          <a:buChar char="•"/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urvey Matters">
    <a:dk1>
      <a:srgbClr val="0C0C0C"/>
    </a:dk1>
    <a:lt1>
      <a:srgbClr val="FFFFFF"/>
    </a:lt1>
    <a:dk2>
      <a:srgbClr val="B7B7B7"/>
    </a:dk2>
    <a:lt2>
      <a:srgbClr val="F2F2F2"/>
    </a:lt2>
    <a:accent1>
      <a:srgbClr val="E82E2C"/>
    </a:accent1>
    <a:accent2>
      <a:srgbClr val="1F4E79"/>
    </a:accent2>
    <a:accent3>
      <a:srgbClr val="404040"/>
    </a:accent3>
    <a:accent4>
      <a:srgbClr val="258EA3"/>
    </a:accent4>
    <a:accent5>
      <a:srgbClr val="6FB9C1"/>
    </a:accent5>
    <a:accent6>
      <a:srgbClr val="B7B7B7"/>
    </a:accent6>
    <a:hlink>
      <a:srgbClr val="404040"/>
    </a:hlink>
    <a:folHlink>
      <a:srgbClr val="404040"/>
    </a:folHlink>
  </a:clrScheme>
  <a:fontScheme name="Survey Matters">
    <a:majorFont>
      <a:latin typeface="Verdana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urvey Matters">
    <a:dk1>
      <a:srgbClr val="0C0C0C"/>
    </a:dk1>
    <a:lt1>
      <a:srgbClr val="FFFFFF"/>
    </a:lt1>
    <a:dk2>
      <a:srgbClr val="B7B7B7"/>
    </a:dk2>
    <a:lt2>
      <a:srgbClr val="F2F2F2"/>
    </a:lt2>
    <a:accent1>
      <a:srgbClr val="E82E2C"/>
    </a:accent1>
    <a:accent2>
      <a:srgbClr val="1F4E79"/>
    </a:accent2>
    <a:accent3>
      <a:srgbClr val="404040"/>
    </a:accent3>
    <a:accent4>
      <a:srgbClr val="258EA3"/>
    </a:accent4>
    <a:accent5>
      <a:srgbClr val="6FB9C1"/>
    </a:accent5>
    <a:accent6>
      <a:srgbClr val="B7B7B7"/>
    </a:accent6>
    <a:hlink>
      <a:srgbClr val="404040"/>
    </a:hlink>
    <a:folHlink>
      <a:srgbClr val="404040"/>
    </a:folHlink>
  </a:clrScheme>
  <a:fontScheme name="Survey Matters">
    <a:majorFont>
      <a:latin typeface="Verdana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urvey Matters">
    <a:dk1>
      <a:srgbClr val="0C0C0C"/>
    </a:dk1>
    <a:lt1>
      <a:srgbClr val="FFFFFF"/>
    </a:lt1>
    <a:dk2>
      <a:srgbClr val="B7B7B7"/>
    </a:dk2>
    <a:lt2>
      <a:srgbClr val="F2F2F2"/>
    </a:lt2>
    <a:accent1>
      <a:srgbClr val="E82E2C"/>
    </a:accent1>
    <a:accent2>
      <a:srgbClr val="1F4E79"/>
    </a:accent2>
    <a:accent3>
      <a:srgbClr val="404040"/>
    </a:accent3>
    <a:accent4>
      <a:srgbClr val="258EA3"/>
    </a:accent4>
    <a:accent5>
      <a:srgbClr val="6FB9C1"/>
    </a:accent5>
    <a:accent6>
      <a:srgbClr val="B7B7B7"/>
    </a:accent6>
    <a:hlink>
      <a:srgbClr val="404040"/>
    </a:hlink>
    <a:folHlink>
      <a:srgbClr val="404040"/>
    </a:folHlink>
  </a:clrScheme>
  <a:fontScheme name="Survey Matters">
    <a:majorFont>
      <a:latin typeface="Verdana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urvey Matters">
    <a:dk1>
      <a:srgbClr val="0C0C0C"/>
    </a:dk1>
    <a:lt1>
      <a:srgbClr val="FFFFFF"/>
    </a:lt1>
    <a:dk2>
      <a:srgbClr val="B7B7B7"/>
    </a:dk2>
    <a:lt2>
      <a:srgbClr val="F2F2F2"/>
    </a:lt2>
    <a:accent1>
      <a:srgbClr val="E82E2C"/>
    </a:accent1>
    <a:accent2>
      <a:srgbClr val="1F4E79"/>
    </a:accent2>
    <a:accent3>
      <a:srgbClr val="404040"/>
    </a:accent3>
    <a:accent4>
      <a:srgbClr val="258EA3"/>
    </a:accent4>
    <a:accent5>
      <a:srgbClr val="6FB9C1"/>
    </a:accent5>
    <a:accent6>
      <a:srgbClr val="B7B7B7"/>
    </a:accent6>
    <a:hlink>
      <a:srgbClr val="404040"/>
    </a:hlink>
    <a:folHlink>
      <a:srgbClr val="404040"/>
    </a:folHlink>
  </a:clrScheme>
  <a:fontScheme name="Survey Matters">
    <a:majorFont>
      <a:latin typeface="Verdana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urvey Matters">
    <a:dk1>
      <a:srgbClr val="0C0C0C"/>
    </a:dk1>
    <a:lt1>
      <a:srgbClr val="FFFFFF"/>
    </a:lt1>
    <a:dk2>
      <a:srgbClr val="B7B7B7"/>
    </a:dk2>
    <a:lt2>
      <a:srgbClr val="F2F2F2"/>
    </a:lt2>
    <a:accent1>
      <a:srgbClr val="E82E2C"/>
    </a:accent1>
    <a:accent2>
      <a:srgbClr val="1F4E79"/>
    </a:accent2>
    <a:accent3>
      <a:srgbClr val="404040"/>
    </a:accent3>
    <a:accent4>
      <a:srgbClr val="258EA3"/>
    </a:accent4>
    <a:accent5>
      <a:srgbClr val="6FB9C1"/>
    </a:accent5>
    <a:accent6>
      <a:srgbClr val="B7B7B7"/>
    </a:accent6>
    <a:hlink>
      <a:srgbClr val="404040"/>
    </a:hlink>
    <a:folHlink>
      <a:srgbClr val="404040"/>
    </a:folHlink>
  </a:clrScheme>
  <a:fontScheme name="Survey Matters">
    <a:majorFont>
      <a:latin typeface="Verdana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urvey Matters">
    <a:dk1>
      <a:srgbClr val="0C0C0C"/>
    </a:dk1>
    <a:lt1>
      <a:srgbClr val="FFFFFF"/>
    </a:lt1>
    <a:dk2>
      <a:srgbClr val="B7B7B7"/>
    </a:dk2>
    <a:lt2>
      <a:srgbClr val="F2F2F2"/>
    </a:lt2>
    <a:accent1>
      <a:srgbClr val="E82E2C"/>
    </a:accent1>
    <a:accent2>
      <a:srgbClr val="1F4E79"/>
    </a:accent2>
    <a:accent3>
      <a:srgbClr val="404040"/>
    </a:accent3>
    <a:accent4>
      <a:srgbClr val="258EA3"/>
    </a:accent4>
    <a:accent5>
      <a:srgbClr val="6FB9C1"/>
    </a:accent5>
    <a:accent6>
      <a:srgbClr val="B7B7B7"/>
    </a:accent6>
    <a:hlink>
      <a:srgbClr val="404040"/>
    </a:hlink>
    <a:folHlink>
      <a:srgbClr val="404040"/>
    </a:folHlink>
  </a:clrScheme>
  <a:fontScheme name="Survey Matters">
    <a:majorFont>
      <a:latin typeface="Verdana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BF4D53504CA4CB5EF935ED2EA4621" ma:contentTypeVersion="4" ma:contentTypeDescription="Create a new document." ma:contentTypeScope="" ma:versionID="54528b6596a9998d2ed981a7cf8ad272">
  <xsd:schema xmlns:xsd="http://www.w3.org/2001/XMLSchema" xmlns:xs="http://www.w3.org/2001/XMLSchema" xmlns:p="http://schemas.microsoft.com/office/2006/metadata/properties" xmlns:ns2="7d04500e-bf35-487c-9382-b1d2efe940fd" targetNamespace="http://schemas.microsoft.com/office/2006/metadata/properties" ma:root="true" ma:fieldsID="380935d1ac54c27c8de22a0cb499dafa" ns2:_="">
    <xsd:import namespace="7d04500e-bf35-487c-9382-b1d2efe940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4500e-bf35-487c-9382-b1d2efe94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F64289-A1E6-4AE5-8EFC-D1BFD3A44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04500e-bf35-487c-9382-b1d2efe94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221CB4-DAC8-4A51-9EFD-B3FC781CA0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8301A6-E58F-4F74-8A0E-83489A8BC59F}">
  <ds:schemaRefs>
    <ds:schemaRef ds:uri="http://purl.org/dc/dcmitype/"/>
    <ds:schemaRef ds:uri="http://schemas.microsoft.com/office/2006/documentManagement/types"/>
    <ds:schemaRef ds:uri="7d04500e-bf35-487c-9382-b1d2efe940fd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110728</TotalTime>
  <Words>497</Words>
  <Application>Microsoft Macintosh PowerPoint</Application>
  <PresentationFormat>On-screen Show (16:9)</PresentationFormat>
  <Paragraphs>147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STIXGeneral-Regular</vt:lpstr>
      <vt:lpstr>Tahoma</vt:lpstr>
      <vt:lpstr>Wingdings</vt:lpstr>
      <vt:lpstr>Presentation template blue</vt:lpstr>
      <vt:lpstr>Custom Design</vt:lpstr>
      <vt:lpstr>APNIC Survey 2018</vt:lpstr>
      <vt:lpstr>APNIC Survey 2018</vt:lpstr>
      <vt:lpstr>Operational Challenges</vt:lpstr>
      <vt:lpstr>Challenges and Responses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using this template</dc:title>
  <dc:creator>Connie</dc:creator>
  <cp:lastModifiedBy>Paul Wilson</cp:lastModifiedBy>
  <cp:revision>2698</cp:revision>
  <cp:lastPrinted>1601-01-01T00:00:00Z</cp:lastPrinted>
  <dcterms:created xsi:type="dcterms:W3CDTF">1601-01-01T00:00:00Z</dcterms:created>
  <dcterms:modified xsi:type="dcterms:W3CDTF">2018-10-18T14:46:52Z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Unclassified</vt:lpwstr>
  </property>
  <property fmtid="{D5CDD505-2E9C-101B-9397-08002B2CF9AE}" pid="3" name="ContentTypeId">
    <vt:lpwstr>0x0101008C9BF4D53504CA4CB5EF935ED2EA4621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</Properties>
</file>